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34"/>
  </p:notesMasterIdLst>
  <p:sldIdLst>
    <p:sldId id="696" r:id="rId3"/>
    <p:sldId id="625" r:id="rId4"/>
    <p:sldId id="727" r:id="rId5"/>
    <p:sldId id="723" r:id="rId6"/>
    <p:sldId id="725" r:id="rId7"/>
    <p:sldId id="711" r:id="rId8"/>
    <p:sldId id="712" r:id="rId9"/>
    <p:sldId id="659" r:id="rId10"/>
    <p:sldId id="716" r:id="rId11"/>
    <p:sldId id="714" r:id="rId12"/>
    <p:sldId id="724" r:id="rId13"/>
    <p:sldId id="704" r:id="rId14"/>
    <p:sldId id="666" r:id="rId15"/>
    <p:sldId id="697" r:id="rId16"/>
    <p:sldId id="715" r:id="rId17"/>
    <p:sldId id="713" r:id="rId18"/>
    <p:sldId id="730" r:id="rId19"/>
    <p:sldId id="731" r:id="rId20"/>
    <p:sldId id="729" r:id="rId21"/>
    <p:sldId id="717" r:id="rId22"/>
    <p:sldId id="719" r:id="rId23"/>
    <p:sldId id="720" r:id="rId24"/>
    <p:sldId id="721" r:id="rId25"/>
    <p:sldId id="722" r:id="rId26"/>
    <p:sldId id="619" r:id="rId27"/>
    <p:sldId id="620" r:id="rId28"/>
    <p:sldId id="632" r:id="rId29"/>
    <p:sldId id="633" r:id="rId30"/>
    <p:sldId id="634" r:id="rId31"/>
    <p:sldId id="732" r:id="rId32"/>
    <p:sldId id="72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g Du" initials="PD" lastIdx="3" clrIdx="0">
    <p:extLst>
      <p:ext uri="{19B8F6BF-5375-455C-9EA6-DF929625EA0E}">
        <p15:presenceInfo xmlns:p15="http://schemas.microsoft.com/office/powerpoint/2012/main" userId="S::pdu@futurewei.com::608a644d-8720-43c7-bce5-36bcb114bc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E8D3A2"/>
    <a:srgbClr val="4B2E83"/>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28" autoAdjust="0"/>
    <p:restoredTop sz="94838"/>
  </p:normalViewPr>
  <p:slideViewPr>
    <p:cSldViewPr snapToGrid="0" snapToObjects="1" showGuides="1">
      <p:cViewPr varScale="1">
        <p:scale>
          <a:sx n="143" d="100"/>
          <a:sy n="143" d="100"/>
        </p:scale>
        <p:origin x="928" y="208"/>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11/16/20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66F771-1A75-9948-93E4-25C9702F964C}" type="slidenum">
              <a:rPr lang="en-US" smtClean="0"/>
              <a:t>14</a:t>
            </a:fld>
            <a:endParaRPr lang="en-US"/>
          </a:p>
        </p:txBody>
      </p:sp>
    </p:spTree>
    <p:extLst>
      <p:ext uri="{BB962C8B-B14F-4D97-AF65-F5344CB8AC3E}">
        <p14:creationId xmlns:p14="http://schemas.microsoft.com/office/powerpoint/2010/main" val="1968219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trends.google.com/trends/trendingsearches/daily?geo=US"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dgetrf/CSS143B-2020Fall/blob/master/exams/midterms/midterm-2-study-guide.md"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B9A66-92CF-B64C-A545-E87FA03787F5}"/>
              </a:ext>
            </a:extLst>
          </p:cNvPr>
          <p:cNvSpPr txBox="1"/>
          <p:nvPr/>
        </p:nvSpPr>
        <p:spPr>
          <a:xfrm>
            <a:off x="3331779" y="3846786"/>
            <a:ext cx="3217740" cy="369332"/>
          </a:xfrm>
          <a:prstGeom prst="rect">
            <a:avLst/>
          </a:prstGeom>
          <a:noFill/>
        </p:spPr>
        <p:txBody>
          <a:bodyPr wrap="none" rtlCol="0">
            <a:spAutoFit/>
          </a:bodyPr>
          <a:lstStyle/>
          <a:p>
            <a:r>
              <a:rPr lang="en-US" dirty="0"/>
              <a:t>To replace with my own drawing</a:t>
            </a:r>
          </a:p>
        </p:txBody>
      </p:sp>
      <p:pic>
        <p:nvPicPr>
          <p:cNvPr id="3" name="Picture 2">
            <a:extLst>
              <a:ext uri="{FF2B5EF4-FFF2-40B4-BE49-F238E27FC236}">
                <a16:creationId xmlns:a16="http://schemas.microsoft.com/office/drawing/2014/main" id="{E473352A-7005-E749-945D-D556A3879C0A}"/>
              </a:ext>
            </a:extLst>
          </p:cNvPr>
          <p:cNvPicPr>
            <a:picLocks noChangeAspect="1"/>
          </p:cNvPicPr>
          <p:nvPr/>
        </p:nvPicPr>
        <p:blipFill>
          <a:blip r:embed="rId2"/>
          <a:stretch>
            <a:fillRect/>
          </a:stretch>
        </p:blipFill>
        <p:spPr>
          <a:xfrm>
            <a:off x="547210" y="247995"/>
            <a:ext cx="8049579" cy="5364240"/>
          </a:xfrm>
          <a:prstGeom prst="rect">
            <a:avLst/>
          </a:prstGeom>
        </p:spPr>
      </p:pic>
    </p:spTree>
    <p:extLst>
      <p:ext uri="{BB962C8B-B14F-4D97-AF65-F5344CB8AC3E}">
        <p14:creationId xmlns:p14="http://schemas.microsoft.com/office/powerpoint/2010/main" val="164362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496C9C-4A2E-7F43-BA8D-ADDE19429D94}"/>
              </a:ext>
            </a:extLst>
          </p:cNvPr>
          <p:cNvSpPr>
            <a:spLocks noGrp="1"/>
          </p:cNvSpPr>
          <p:nvPr>
            <p:ph type="title"/>
          </p:nvPr>
        </p:nvSpPr>
        <p:spPr/>
        <p:txBody>
          <a:bodyPr/>
          <a:lstStyle/>
          <a:p>
            <a:r>
              <a:rPr lang="en-US" altLang="zh-CN" dirty="0"/>
              <a:t>Tree</a:t>
            </a:r>
            <a:r>
              <a:rPr lang="zh-CN" altLang="en-US" dirty="0"/>
              <a:t> </a:t>
            </a:r>
            <a:r>
              <a:rPr lang="en-US" altLang="zh-CN" dirty="0"/>
              <a:t>ADT</a:t>
            </a:r>
            <a:r>
              <a:rPr lang="zh-CN" altLang="en-US" dirty="0"/>
              <a:t> </a:t>
            </a:r>
            <a:r>
              <a:rPr lang="en-US" altLang="zh-CN" dirty="0"/>
              <a:t>In</a:t>
            </a:r>
            <a:r>
              <a:rPr lang="zh-CN" altLang="en-US" dirty="0"/>
              <a:t> </a:t>
            </a:r>
            <a:r>
              <a:rPr lang="en-US" altLang="zh-CN" dirty="0"/>
              <a:t>Java</a:t>
            </a:r>
            <a:endParaRPr lang="en-US" dirty="0"/>
          </a:p>
        </p:txBody>
      </p:sp>
      <p:pic>
        <p:nvPicPr>
          <p:cNvPr id="4" name="Picture 3">
            <a:extLst>
              <a:ext uri="{FF2B5EF4-FFF2-40B4-BE49-F238E27FC236}">
                <a16:creationId xmlns:a16="http://schemas.microsoft.com/office/drawing/2014/main" id="{1806586B-9752-7048-AFF7-EFFCB57351DC}"/>
              </a:ext>
            </a:extLst>
          </p:cNvPr>
          <p:cNvPicPr>
            <a:picLocks noChangeAspect="1"/>
          </p:cNvPicPr>
          <p:nvPr/>
        </p:nvPicPr>
        <p:blipFill>
          <a:blip r:embed="rId2"/>
          <a:stretch>
            <a:fillRect/>
          </a:stretch>
        </p:blipFill>
        <p:spPr>
          <a:xfrm>
            <a:off x="1228165" y="2086402"/>
            <a:ext cx="5432612" cy="3382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043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496C9C-4A2E-7F43-BA8D-ADDE19429D94}"/>
              </a:ext>
            </a:extLst>
          </p:cNvPr>
          <p:cNvSpPr>
            <a:spLocks noGrp="1"/>
          </p:cNvSpPr>
          <p:nvPr>
            <p:ph type="title"/>
          </p:nvPr>
        </p:nvSpPr>
        <p:spPr/>
        <p:txBody>
          <a:bodyPr/>
          <a:lstStyle/>
          <a:p>
            <a:r>
              <a:rPr lang="en-US" altLang="zh-CN" dirty="0"/>
              <a:t>Tree</a:t>
            </a:r>
            <a:r>
              <a:rPr lang="zh-CN" altLang="en-US" dirty="0"/>
              <a:t> </a:t>
            </a:r>
            <a:r>
              <a:rPr lang="en-US" altLang="zh-CN" dirty="0"/>
              <a:t>ADT</a:t>
            </a:r>
            <a:r>
              <a:rPr lang="zh-CN" altLang="en-US" dirty="0"/>
              <a:t> </a:t>
            </a:r>
            <a:r>
              <a:rPr lang="en-US" altLang="zh-CN" dirty="0"/>
              <a:t>In</a:t>
            </a:r>
            <a:r>
              <a:rPr lang="zh-CN" altLang="en-US" dirty="0"/>
              <a:t> </a:t>
            </a:r>
            <a:r>
              <a:rPr lang="en-US" altLang="zh-CN" dirty="0"/>
              <a:t>Java</a:t>
            </a:r>
            <a:endParaRPr lang="en-US" dirty="0"/>
          </a:p>
        </p:txBody>
      </p:sp>
      <p:pic>
        <p:nvPicPr>
          <p:cNvPr id="2" name="Picture 1">
            <a:extLst>
              <a:ext uri="{FF2B5EF4-FFF2-40B4-BE49-F238E27FC236}">
                <a16:creationId xmlns:a16="http://schemas.microsoft.com/office/drawing/2014/main" id="{08682BFD-EB93-904A-A910-F4D7ED017AC7}"/>
              </a:ext>
            </a:extLst>
          </p:cNvPr>
          <p:cNvPicPr>
            <a:picLocks noChangeAspect="1"/>
          </p:cNvPicPr>
          <p:nvPr/>
        </p:nvPicPr>
        <p:blipFill>
          <a:blip r:embed="rId2"/>
          <a:stretch>
            <a:fillRect/>
          </a:stretch>
        </p:blipFill>
        <p:spPr>
          <a:xfrm>
            <a:off x="671756" y="3428999"/>
            <a:ext cx="4651986" cy="3057489"/>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1E525F78-7ADB-F945-B6A9-EF2617EE82BA}"/>
              </a:ext>
            </a:extLst>
          </p:cNvPr>
          <p:cNvGrpSpPr/>
          <p:nvPr/>
        </p:nvGrpSpPr>
        <p:grpSpPr>
          <a:xfrm>
            <a:off x="4312024" y="451187"/>
            <a:ext cx="4657164" cy="2396321"/>
            <a:chOff x="0" y="1041000"/>
            <a:chExt cx="9144000" cy="4776000"/>
          </a:xfrm>
        </p:grpSpPr>
        <p:pic>
          <p:nvPicPr>
            <p:cNvPr id="6" name="Picture 5">
              <a:extLst>
                <a:ext uri="{FF2B5EF4-FFF2-40B4-BE49-F238E27FC236}">
                  <a16:creationId xmlns:a16="http://schemas.microsoft.com/office/drawing/2014/main" id="{2E1F2B46-1010-4A45-AD79-D139F69A6243}"/>
                </a:ext>
              </a:extLst>
            </p:cNvPr>
            <p:cNvPicPr>
              <a:picLocks noChangeAspect="1"/>
            </p:cNvPicPr>
            <p:nvPr/>
          </p:nvPicPr>
          <p:blipFill>
            <a:blip r:embed="rId3"/>
            <a:stretch>
              <a:fillRect/>
            </a:stretch>
          </p:blipFill>
          <p:spPr>
            <a:xfrm>
              <a:off x="0" y="1041000"/>
              <a:ext cx="9144000" cy="4776000"/>
            </a:xfrm>
            <a:prstGeom prst="rect">
              <a:avLst/>
            </a:prstGeom>
          </p:spPr>
        </p:pic>
        <p:sp>
          <p:nvSpPr>
            <p:cNvPr id="7" name="Rounded Rectangle 6">
              <a:extLst>
                <a:ext uri="{FF2B5EF4-FFF2-40B4-BE49-F238E27FC236}">
                  <a16:creationId xmlns:a16="http://schemas.microsoft.com/office/drawing/2014/main" id="{85A96794-9A72-EC4E-9D95-30E6D458F980}"/>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99E4D8C-8675-0C4E-9A2A-360B94B940AB}"/>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C3C9F60-8421-DB4C-9B4D-F4C95BBE1727}"/>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7703300-923A-464A-A042-9FA5AFFF3585}"/>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067F810-F217-694A-BC35-98EAECE330DA}"/>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0FD2DDB-CCCC-2D44-B607-848672B3E274}"/>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3076E67-B11A-DE46-B6AB-7C33E05007C7}"/>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13">
            <a:extLst>
              <a:ext uri="{FF2B5EF4-FFF2-40B4-BE49-F238E27FC236}">
                <a16:creationId xmlns:a16="http://schemas.microsoft.com/office/drawing/2014/main" id="{5EEDE912-814B-0C4D-9545-328C5DF2FC96}"/>
              </a:ext>
            </a:extLst>
          </p:cNvPr>
          <p:cNvPicPr>
            <a:picLocks noChangeAspect="1"/>
          </p:cNvPicPr>
          <p:nvPr/>
        </p:nvPicPr>
        <p:blipFill>
          <a:blip r:embed="rId4"/>
          <a:stretch>
            <a:fillRect/>
          </a:stretch>
        </p:blipFill>
        <p:spPr>
          <a:xfrm>
            <a:off x="6272348" y="3524410"/>
            <a:ext cx="1498487" cy="2804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551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3F8AE1-DB62-6749-BCFC-33048AC76F74}"/>
              </a:ext>
            </a:extLst>
          </p:cNvPr>
          <p:cNvSpPr>
            <a:spLocks noGrp="1"/>
          </p:cNvSpPr>
          <p:nvPr>
            <p:ph type="body" sz="quarter" idx="11"/>
          </p:nvPr>
        </p:nvSpPr>
        <p:spPr>
          <a:xfrm>
            <a:off x="1564740" y="2649306"/>
            <a:ext cx="6494530" cy="1180073"/>
          </a:xfrm>
        </p:spPr>
        <p:txBody>
          <a:bodyPr/>
          <a:lstStyle/>
          <a:p>
            <a:pPr marL="0" indent="0">
              <a:buNone/>
            </a:pPr>
            <a:r>
              <a:rPr lang="en-US" altLang="zh-CN" dirty="0"/>
              <a:t>Maintain</a:t>
            </a:r>
            <a:r>
              <a:rPr lang="zh-CN" altLang="en-US" dirty="0"/>
              <a:t> </a:t>
            </a:r>
            <a:r>
              <a:rPr lang="en-US" altLang="zh-CN" sz="5400" dirty="0">
                <a:solidFill>
                  <a:srgbClr val="00B050"/>
                </a:solidFill>
              </a:rPr>
              <a:t>ordering</a:t>
            </a:r>
            <a:r>
              <a:rPr lang="zh-CN" altLang="en-US" dirty="0"/>
              <a:t> </a:t>
            </a:r>
            <a:r>
              <a:rPr lang="en-US" altLang="zh-CN" dirty="0"/>
              <a:t>efficiently</a:t>
            </a:r>
            <a:endParaRPr lang="en-US" dirty="0"/>
          </a:p>
        </p:txBody>
      </p:sp>
      <p:sp>
        <p:nvSpPr>
          <p:cNvPr id="3" name="Title 2">
            <a:extLst>
              <a:ext uri="{FF2B5EF4-FFF2-40B4-BE49-F238E27FC236}">
                <a16:creationId xmlns:a16="http://schemas.microsoft.com/office/drawing/2014/main" id="{18DCDFB7-AB75-2649-A6B9-D5A07A63DAD8}"/>
              </a:ext>
            </a:extLst>
          </p:cNvPr>
          <p:cNvSpPr>
            <a:spLocks noGrp="1"/>
          </p:cNvSpPr>
          <p:nvPr>
            <p:ph type="title"/>
          </p:nvPr>
        </p:nvSpPr>
        <p:spPr/>
        <p:txBody>
          <a:bodyPr/>
          <a:lstStyle/>
          <a:p>
            <a:r>
              <a:rPr lang="en-US" altLang="zh-CN" dirty="0"/>
              <a:t>Why</a:t>
            </a:r>
            <a:r>
              <a:rPr lang="zh-CN" altLang="en-US" dirty="0"/>
              <a:t> </a:t>
            </a:r>
            <a:r>
              <a:rPr lang="en-US" altLang="zh-CN" dirty="0"/>
              <a:t>binary</a:t>
            </a:r>
            <a:r>
              <a:rPr lang="zh-CN" altLang="en-US" dirty="0"/>
              <a:t> </a:t>
            </a:r>
            <a:r>
              <a:rPr lang="en-US" altLang="zh-CN" dirty="0"/>
              <a:t>tree</a:t>
            </a:r>
            <a:endParaRPr lang="en-US" dirty="0"/>
          </a:p>
        </p:txBody>
      </p:sp>
      <p:grpSp>
        <p:nvGrpSpPr>
          <p:cNvPr id="6" name="Group 5">
            <a:extLst>
              <a:ext uri="{FF2B5EF4-FFF2-40B4-BE49-F238E27FC236}">
                <a16:creationId xmlns:a16="http://schemas.microsoft.com/office/drawing/2014/main" id="{6230B54E-84E4-5046-8175-9865100DE938}"/>
              </a:ext>
            </a:extLst>
          </p:cNvPr>
          <p:cNvGrpSpPr/>
          <p:nvPr/>
        </p:nvGrpSpPr>
        <p:grpSpPr>
          <a:xfrm>
            <a:off x="579344" y="4264276"/>
            <a:ext cx="2588559" cy="2142127"/>
            <a:chOff x="579344" y="4264276"/>
            <a:chExt cx="2588559" cy="2142127"/>
          </a:xfrm>
        </p:grpSpPr>
        <p:pic>
          <p:nvPicPr>
            <p:cNvPr id="4" name="Picture 3">
              <a:extLst>
                <a:ext uri="{FF2B5EF4-FFF2-40B4-BE49-F238E27FC236}">
                  <a16:creationId xmlns:a16="http://schemas.microsoft.com/office/drawing/2014/main" id="{BA7893D7-15FE-4249-A83C-66963538A574}"/>
                </a:ext>
              </a:extLst>
            </p:cNvPr>
            <p:cNvPicPr>
              <a:picLocks noChangeAspect="1"/>
            </p:cNvPicPr>
            <p:nvPr/>
          </p:nvPicPr>
          <p:blipFill>
            <a:blip r:embed="rId2"/>
            <a:stretch>
              <a:fillRect/>
            </a:stretch>
          </p:blipFill>
          <p:spPr>
            <a:xfrm>
              <a:off x="579344" y="4539503"/>
              <a:ext cx="2247900" cy="1866900"/>
            </a:xfrm>
            <a:prstGeom prst="rect">
              <a:avLst/>
            </a:prstGeom>
          </p:spPr>
        </p:pic>
        <p:pic>
          <p:nvPicPr>
            <p:cNvPr id="5" name="Picture 4">
              <a:extLst>
                <a:ext uri="{FF2B5EF4-FFF2-40B4-BE49-F238E27FC236}">
                  <a16:creationId xmlns:a16="http://schemas.microsoft.com/office/drawing/2014/main" id="{87A71B57-ECD3-4441-9669-A99BD5C8619A}"/>
                </a:ext>
              </a:extLst>
            </p:cNvPr>
            <p:cNvPicPr>
              <a:picLocks noChangeAspect="1"/>
            </p:cNvPicPr>
            <p:nvPr/>
          </p:nvPicPr>
          <p:blipFill>
            <a:blip r:embed="rId3"/>
            <a:stretch>
              <a:fillRect/>
            </a:stretch>
          </p:blipFill>
          <p:spPr>
            <a:xfrm>
              <a:off x="2139203" y="4264276"/>
              <a:ext cx="1028700" cy="850900"/>
            </a:xfrm>
            <a:prstGeom prst="rect">
              <a:avLst/>
            </a:prstGeom>
          </p:spPr>
        </p:pic>
      </p:grpSp>
      <p:sp>
        <p:nvSpPr>
          <p:cNvPr id="7" name="Text Placeholder 1">
            <a:extLst>
              <a:ext uri="{FF2B5EF4-FFF2-40B4-BE49-F238E27FC236}">
                <a16:creationId xmlns:a16="http://schemas.microsoft.com/office/drawing/2014/main" id="{B5583277-2592-2E41-BA64-BEA796144475}"/>
              </a:ext>
            </a:extLst>
          </p:cNvPr>
          <p:cNvSpPr txBox="1">
            <a:spLocks/>
          </p:cNvSpPr>
          <p:nvPr/>
        </p:nvSpPr>
        <p:spPr>
          <a:xfrm>
            <a:off x="3960159" y="4474542"/>
            <a:ext cx="4604497" cy="430367"/>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altLang="zh-CN" dirty="0">
                <a:solidFill>
                  <a:srgbClr val="00B050"/>
                </a:solidFill>
              </a:rPr>
              <a:t>Allow</a:t>
            </a:r>
            <a:r>
              <a:rPr lang="zh-CN" altLang="en-US" dirty="0">
                <a:solidFill>
                  <a:srgbClr val="00B050"/>
                </a:solidFill>
              </a:rPr>
              <a:t> </a:t>
            </a:r>
            <a:r>
              <a:rPr lang="en-US" altLang="zh-CN" u="sng" dirty="0">
                <a:solidFill>
                  <a:srgbClr val="00B050"/>
                </a:solidFill>
              </a:rPr>
              <a:t>fast</a:t>
            </a:r>
            <a:r>
              <a:rPr lang="zh-CN" altLang="en-US" u="sng" dirty="0">
                <a:solidFill>
                  <a:srgbClr val="00B050"/>
                </a:solidFill>
              </a:rPr>
              <a:t> </a:t>
            </a:r>
            <a:r>
              <a:rPr lang="en-US" altLang="zh-CN" u="sng" dirty="0">
                <a:solidFill>
                  <a:srgbClr val="00B050"/>
                </a:solidFill>
              </a:rPr>
              <a:t>search</a:t>
            </a:r>
            <a:r>
              <a:rPr lang="zh-CN" altLang="en-US" u="sng" dirty="0">
                <a:solidFill>
                  <a:srgbClr val="00B050"/>
                </a:solidFill>
              </a:rPr>
              <a:t> </a:t>
            </a:r>
            <a:r>
              <a:rPr lang="en-US" altLang="zh-CN" u="sng" dirty="0">
                <a:solidFill>
                  <a:srgbClr val="00B050"/>
                </a:solidFill>
              </a:rPr>
              <a:t>and</a:t>
            </a:r>
            <a:r>
              <a:rPr lang="zh-CN" altLang="en-US" u="sng" dirty="0">
                <a:solidFill>
                  <a:srgbClr val="00B050"/>
                </a:solidFill>
              </a:rPr>
              <a:t> </a:t>
            </a:r>
            <a:r>
              <a:rPr lang="en-US" altLang="zh-CN" u="sng" dirty="0">
                <a:solidFill>
                  <a:srgbClr val="00B050"/>
                </a:solidFill>
              </a:rPr>
              <a:t>insertion</a:t>
            </a:r>
            <a:endParaRPr lang="en-US" u="sng" dirty="0">
              <a:solidFill>
                <a:srgbClr val="00B050"/>
              </a:solidFill>
            </a:endParaRPr>
          </a:p>
        </p:txBody>
      </p:sp>
    </p:spTree>
    <p:extLst>
      <p:ext uri="{BB962C8B-B14F-4D97-AF65-F5344CB8AC3E}">
        <p14:creationId xmlns:p14="http://schemas.microsoft.com/office/powerpoint/2010/main" val="346148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2B9B26-B190-C14C-84A4-46B40F58CBF1}"/>
              </a:ext>
            </a:extLst>
          </p:cNvPr>
          <p:cNvSpPr>
            <a:spLocks noGrp="1"/>
          </p:cNvSpPr>
          <p:nvPr>
            <p:ph type="title"/>
          </p:nvPr>
        </p:nvSpPr>
        <p:spPr/>
        <p:txBody>
          <a:bodyPr/>
          <a:lstStyle/>
          <a:p>
            <a:r>
              <a:rPr lang="en-US" altLang="zh-CN" dirty="0"/>
              <a:t>What</a:t>
            </a:r>
            <a:r>
              <a:rPr lang="zh-CN" altLang="en-US" dirty="0"/>
              <a:t> </a:t>
            </a:r>
            <a:r>
              <a:rPr lang="en-US" altLang="zh-CN" dirty="0"/>
              <a:t>we</a:t>
            </a:r>
            <a:r>
              <a:rPr lang="zh-CN" altLang="en-US" dirty="0"/>
              <a:t> </a:t>
            </a:r>
            <a:r>
              <a:rPr lang="en-US" altLang="zh-CN" dirty="0"/>
              <a:t>have</a:t>
            </a:r>
            <a:r>
              <a:rPr lang="zh-CN" altLang="en-US" dirty="0"/>
              <a:t> </a:t>
            </a:r>
            <a:r>
              <a:rPr lang="en-US" altLang="zh-CN" dirty="0"/>
              <a:t>learned</a:t>
            </a:r>
            <a:r>
              <a:rPr lang="zh-CN" altLang="en-US" dirty="0"/>
              <a:t> </a:t>
            </a:r>
            <a:r>
              <a:rPr lang="en-US" altLang="zh-CN" dirty="0"/>
              <a:t>so</a:t>
            </a:r>
            <a:r>
              <a:rPr lang="zh-CN" altLang="en-US" dirty="0"/>
              <a:t> </a:t>
            </a:r>
            <a:r>
              <a:rPr lang="en-US" altLang="zh-CN" dirty="0"/>
              <a:t>far?</a:t>
            </a:r>
            <a:endParaRPr lang="en-US" dirty="0"/>
          </a:p>
        </p:txBody>
      </p:sp>
      <p:sp>
        <p:nvSpPr>
          <p:cNvPr id="4" name="TextBox 3">
            <a:extLst>
              <a:ext uri="{FF2B5EF4-FFF2-40B4-BE49-F238E27FC236}">
                <a16:creationId xmlns:a16="http://schemas.microsoft.com/office/drawing/2014/main" id="{C6FA6A43-5DF0-2B4C-A0C8-FDC95A939F5E}"/>
              </a:ext>
            </a:extLst>
          </p:cNvPr>
          <p:cNvSpPr txBox="1"/>
          <p:nvPr/>
        </p:nvSpPr>
        <p:spPr>
          <a:xfrm>
            <a:off x="304203" y="2011247"/>
            <a:ext cx="2414251" cy="461665"/>
          </a:xfrm>
          <a:prstGeom prst="rect">
            <a:avLst/>
          </a:prstGeom>
          <a:noFill/>
        </p:spPr>
        <p:txBody>
          <a:bodyPr wrap="none" rtlCol="0">
            <a:spAutoFit/>
          </a:bodyPr>
          <a:lstStyle/>
          <a:p>
            <a:r>
              <a:rPr lang="en-US" sz="2400" b="1" dirty="0"/>
              <a:t>ADT (array vs list)</a:t>
            </a:r>
          </a:p>
        </p:txBody>
      </p:sp>
      <p:sp>
        <p:nvSpPr>
          <p:cNvPr id="5" name="TextBox 4">
            <a:extLst>
              <a:ext uri="{FF2B5EF4-FFF2-40B4-BE49-F238E27FC236}">
                <a16:creationId xmlns:a16="http://schemas.microsoft.com/office/drawing/2014/main" id="{A2C9E20E-3E69-B14C-9C6A-01133D22EE67}"/>
              </a:ext>
            </a:extLst>
          </p:cNvPr>
          <p:cNvSpPr txBox="1"/>
          <p:nvPr/>
        </p:nvSpPr>
        <p:spPr>
          <a:xfrm>
            <a:off x="2718454" y="2893345"/>
            <a:ext cx="2239074" cy="461665"/>
          </a:xfrm>
          <a:prstGeom prst="rect">
            <a:avLst/>
          </a:prstGeom>
          <a:noFill/>
        </p:spPr>
        <p:txBody>
          <a:bodyPr wrap="none" rtlCol="0">
            <a:spAutoFit/>
          </a:bodyPr>
          <a:lstStyle/>
          <a:p>
            <a:r>
              <a:rPr lang="en-US" sz="2400" b="1" dirty="0"/>
              <a:t>Single linked list</a:t>
            </a:r>
          </a:p>
        </p:txBody>
      </p:sp>
      <p:sp>
        <p:nvSpPr>
          <p:cNvPr id="6" name="TextBox 5">
            <a:extLst>
              <a:ext uri="{FF2B5EF4-FFF2-40B4-BE49-F238E27FC236}">
                <a16:creationId xmlns:a16="http://schemas.microsoft.com/office/drawing/2014/main" id="{D16D4935-5DFE-F447-A186-4E8BB59B7E3A}"/>
              </a:ext>
            </a:extLst>
          </p:cNvPr>
          <p:cNvSpPr txBox="1"/>
          <p:nvPr/>
        </p:nvSpPr>
        <p:spPr>
          <a:xfrm>
            <a:off x="7707645" y="3522248"/>
            <a:ext cx="1436355" cy="461665"/>
          </a:xfrm>
          <a:prstGeom prst="rect">
            <a:avLst/>
          </a:prstGeom>
          <a:noFill/>
        </p:spPr>
        <p:txBody>
          <a:bodyPr wrap="none" rtlCol="0">
            <a:spAutoFit/>
          </a:bodyPr>
          <a:lstStyle/>
          <a:p>
            <a:r>
              <a:rPr lang="en-US" sz="2400" b="1" dirty="0"/>
              <a:t>Recursion</a:t>
            </a:r>
          </a:p>
        </p:txBody>
      </p:sp>
      <p:sp>
        <p:nvSpPr>
          <p:cNvPr id="7" name="TextBox 6">
            <a:extLst>
              <a:ext uri="{FF2B5EF4-FFF2-40B4-BE49-F238E27FC236}">
                <a16:creationId xmlns:a16="http://schemas.microsoft.com/office/drawing/2014/main" id="{C06FE1AF-55AA-CD4A-A3AC-C8E1E44A8F33}"/>
              </a:ext>
            </a:extLst>
          </p:cNvPr>
          <p:cNvSpPr txBox="1"/>
          <p:nvPr/>
        </p:nvSpPr>
        <p:spPr>
          <a:xfrm>
            <a:off x="353694" y="3686023"/>
            <a:ext cx="2185085" cy="461665"/>
          </a:xfrm>
          <a:prstGeom prst="rect">
            <a:avLst/>
          </a:prstGeom>
          <a:noFill/>
        </p:spPr>
        <p:txBody>
          <a:bodyPr wrap="none" rtlCol="0">
            <a:spAutoFit/>
          </a:bodyPr>
          <a:lstStyle/>
          <a:p>
            <a:r>
              <a:rPr lang="en-US" sz="2400" b="1" dirty="0">
                <a:solidFill>
                  <a:srgbClr val="00B0F0"/>
                </a:solidFill>
              </a:rPr>
              <a:t>Search Problem</a:t>
            </a:r>
          </a:p>
        </p:txBody>
      </p:sp>
      <p:sp>
        <p:nvSpPr>
          <p:cNvPr id="8" name="Rectangle 7">
            <a:extLst>
              <a:ext uri="{FF2B5EF4-FFF2-40B4-BE49-F238E27FC236}">
                <a16:creationId xmlns:a16="http://schemas.microsoft.com/office/drawing/2014/main" id="{44AEE59E-8EEA-E84C-9DF4-3D402F2A157A}"/>
              </a:ext>
            </a:extLst>
          </p:cNvPr>
          <p:cNvSpPr/>
          <p:nvPr/>
        </p:nvSpPr>
        <p:spPr>
          <a:xfrm>
            <a:off x="2721626" y="4821251"/>
            <a:ext cx="2821734" cy="461665"/>
          </a:xfrm>
          <a:prstGeom prst="rect">
            <a:avLst/>
          </a:prstGeom>
        </p:spPr>
        <p:txBody>
          <a:bodyPr wrap="square">
            <a:spAutoFit/>
          </a:bodyPr>
          <a:lstStyle/>
          <a:p>
            <a:r>
              <a:rPr lang="en-US" sz="2400" b="1" dirty="0">
                <a:sym typeface="Wingdings" pitchFamily="2" charset="2"/>
              </a:rPr>
              <a:t>Binary tree</a:t>
            </a:r>
          </a:p>
        </p:txBody>
      </p:sp>
      <p:sp>
        <p:nvSpPr>
          <p:cNvPr id="9" name="TextBox 8">
            <a:extLst>
              <a:ext uri="{FF2B5EF4-FFF2-40B4-BE49-F238E27FC236}">
                <a16:creationId xmlns:a16="http://schemas.microsoft.com/office/drawing/2014/main" id="{A934140A-D184-224C-897D-15CC7D866B1B}"/>
              </a:ext>
            </a:extLst>
          </p:cNvPr>
          <p:cNvSpPr txBox="1"/>
          <p:nvPr/>
        </p:nvSpPr>
        <p:spPr>
          <a:xfrm>
            <a:off x="7707645" y="4054408"/>
            <a:ext cx="1098378" cy="461665"/>
          </a:xfrm>
          <a:prstGeom prst="rect">
            <a:avLst/>
          </a:prstGeom>
          <a:noFill/>
        </p:spPr>
        <p:txBody>
          <a:bodyPr wrap="none" rtlCol="0">
            <a:spAutoFit/>
          </a:bodyPr>
          <a:lstStyle/>
          <a:p>
            <a:r>
              <a:rPr lang="en-US" sz="2400" b="1" dirty="0">
                <a:solidFill>
                  <a:srgbClr val="00B0F0"/>
                </a:solidFill>
              </a:rPr>
              <a:t>Sorting</a:t>
            </a:r>
          </a:p>
        </p:txBody>
      </p:sp>
      <p:sp>
        <p:nvSpPr>
          <p:cNvPr id="11" name="Rectangle 10">
            <a:extLst>
              <a:ext uri="{FF2B5EF4-FFF2-40B4-BE49-F238E27FC236}">
                <a16:creationId xmlns:a16="http://schemas.microsoft.com/office/drawing/2014/main" id="{31A68A56-AC4E-8E41-A5B5-AB887D32DFA8}"/>
              </a:ext>
            </a:extLst>
          </p:cNvPr>
          <p:cNvSpPr/>
          <p:nvPr/>
        </p:nvSpPr>
        <p:spPr>
          <a:xfrm>
            <a:off x="5739348" y="3592743"/>
            <a:ext cx="1569897" cy="461665"/>
          </a:xfrm>
          <a:prstGeom prst="rect">
            <a:avLst/>
          </a:prstGeom>
        </p:spPr>
        <p:txBody>
          <a:bodyPr wrap="square">
            <a:spAutoFit/>
          </a:bodyPr>
          <a:lstStyle/>
          <a:p>
            <a:r>
              <a:rPr lang="en-US" sz="2400" b="1" dirty="0">
                <a:solidFill>
                  <a:srgbClr val="00B0F0"/>
                </a:solidFill>
                <a:sym typeface="Wingdings" pitchFamily="2" charset="2"/>
              </a:rPr>
              <a:t>Hash table</a:t>
            </a:r>
          </a:p>
        </p:txBody>
      </p:sp>
      <p:sp>
        <p:nvSpPr>
          <p:cNvPr id="12" name="TextBox 11">
            <a:extLst>
              <a:ext uri="{FF2B5EF4-FFF2-40B4-BE49-F238E27FC236}">
                <a16:creationId xmlns:a16="http://schemas.microsoft.com/office/drawing/2014/main" id="{634D30D5-98CE-D641-B1AB-76DB0FFDBBC8}"/>
              </a:ext>
            </a:extLst>
          </p:cNvPr>
          <p:cNvSpPr txBox="1"/>
          <p:nvPr/>
        </p:nvSpPr>
        <p:spPr>
          <a:xfrm>
            <a:off x="5735564" y="2681217"/>
            <a:ext cx="862929" cy="461665"/>
          </a:xfrm>
          <a:prstGeom prst="rect">
            <a:avLst/>
          </a:prstGeom>
          <a:noFill/>
        </p:spPr>
        <p:txBody>
          <a:bodyPr wrap="none" rtlCol="0">
            <a:spAutoFit/>
          </a:bodyPr>
          <a:lstStyle/>
          <a:p>
            <a:r>
              <a:rPr lang="en-US" sz="2400" b="1" dirty="0"/>
              <a:t>Stack</a:t>
            </a:r>
          </a:p>
        </p:txBody>
      </p:sp>
      <p:sp>
        <p:nvSpPr>
          <p:cNvPr id="13" name="TextBox 12">
            <a:extLst>
              <a:ext uri="{FF2B5EF4-FFF2-40B4-BE49-F238E27FC236}">
                <a16:creationId xmlns:a16="http://schemas.microsoft.com/office/drawing/2014/main" id="{88336BBE-A629-2843-AB0A-7DAD7B633A33}"/>
              </a:ext>
            </a:extLst>
          </p:cNvPr>
          <p:cNvSpPr txBox="1"/>
          <p:nvPr/>
        </p:nvSpPr>
        <p:spPr>
          <a:xfrm>
            <a:off x="5735564" y="3107968"/>
            <a:ext cx="1037463" cy="461665"/>
          </a:xfrm>
          <a:prstGeom prst="rect">
            <a:avLst/>
          </a:prstGeom>
          <a:noFill/>
        </p:spPr>
        <p:txBody>
          <a:bodyPr wrap="none" rtlCol="0">
            <a:spAutoFit/>
          </a:bodyPr>
          <a:lstStyle/>
          <a:p>
            <a:r>
              <a:rPr lang="en-US" sz="2400" b="1" dirty="0"/>
              <a:t>Queue</a:t>
            </a:r>
          </a:p>
        </p:txBody>
      </p:sp>
      <p:cxnSp>
        <p:nvCxnSpPr>
          <p:cNvPr id="14" name="Straight Arrow Connector 13">
            <a:extLst>
              <a:ext uri="{FF2B5EF4-FFF2-40B4-BE49-F238E27FC236}">
                <a16:creationId xmlns:a16="http://schemas.microsoft.com/office/drawing/2014/main" id="{36FAAAD1-BCAE-3A49-B650-EC21022A7E1F}"/>
              </a:ext>
            </a:extLst>
          </p:cNvPr>
          <p:cNvCxnSpPr>
            <a:cxnSpLocks/>
            <a:stCxn id="5" idx="3"/>
          </p:cNvCxnSpPr>
          <p:nvPr/>
        </p:nvCxnSpPr>
        <p:spPr>
          <a:xfrm>
            <a:off x="4957528" y="3124178"/>
            <a:ext cx="710060" cy="0"/>
          </a:xfrm>
          <a:prstGeom prst="straightConnector1">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3F25138E-E9D2-234D-AA24-B9E100D3DC9A}"/>
              </a:ext>
            </a:extLst>
          </p:cNvPr>
          <p:cNvCxnSpPr>
            <a:stCxn id="4" idx="2"/>
            <a:endCxn id="5" idx="1"/>
          </p:cNvCxnSpPr>
          <p:nvPr/>
        </p:nvCxnSpPr>
        <p:spPr>
          <a:xfrm rot="16200000" flipH="1">
            <a:off x="1789258" y="2194982"/>
            <a:ext cx="651266" cy="1207125"/>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93EA22DF-8313-A142-BBC7-E6E0112DDE5D}"/>
              </a:ext>
            </a:extLst>
          </p:cNvPr>
          <p:cNvCxnSpPr>
            <a:cxnSpLocks/>
            <a:stCxn id="7" idx="2"/>
            <a:endCxn id="8" idx="1"/>
          </p:cNvCxnSpPr>
          <p:nvPr/>
        </p:nvCxnSpPr>
        <p:spPr>
          <a:xfrm rot="16200000" flipH="1">
            <a:off x="1631733" y="3962191"/>
            <a:ext cx="904396" cy="1275389"/>
          </a:xfrm>
          <a:prstGeom prst="bentConnector2">
            <a:avLst/>
          </a:prstGeom>
          <a:ln>
            <a:solidFill>
              <a:schemeClr val="bg2">
                <a:lumMod val="50000"/>
              </a:schemeClr>
            </a:solidFill>
            <a:tailEnd type="triangle" w="med"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30C708A-05B9-5E47-A7FD-AD49DA910856}"/>
              </a:ext>
            </a:extLst>
          </p:cNvPr>
          <p:cNvSpPr txBox="1"/>
          <p:nvPr/>
        </p:nvSpPr>
        <p:spPr>
          <a:xfrm>
            <a:off x="2372651" y="6303699"/>
            <a:ext cx="2939907" cy="461665"/>
          </a:xfrm>
          <a:prstGeom prst="rect">
            <a:avLst/>
          </a:prstGeom>
          <a:noFill/>
        </p:spPr>
        <p:txBody>
          <a:bodyPr wrap="none" rtlCol="0">
            <a:spAutoFit/>
          </a:bodyPr>
          <a:lstStyle/>
          <a:p>
            <a:r>
              <a:rPr lang="en-US" altLang="zh-CN" sz="2400" b="1" dirty="0">
                <a:solidFill>
                  <a:srgbClr val="00B0F0"/>
                </a:solidFill>
              </a:rPr>
              <a:t>Performance</a:t>
            </a:r>
            <a:r>
              <a:rPr lang="zh-CN" altLang="en-US" sz="2400" b="1" dirty="0">
                <a:solidFill>
                  <a:srgbClr val="00B0F0"/>
                </a:solidFill>
              </a:rPr>
              <a:t> </a:t>
            </a:r>
            <a:r>
              <a:rPr lang="en-US" altLang="zh-CN" sz="2400" b="1" dirty="0">
                <a:solidFill>
                  <a:srgbClr val="00B0F0"/>
                </a:solidFill>
              </a:rPr>
              <a:t>Analysis</a:t>
            </a:r>
            <a:endParaRPr lang="en-US" sz="2400" b="1" dirty="0">
              <a:solidFill>
                <a:srgbClr val="00B0F0"/>
              </a:solidFill>
            </a:endParaRPr>
          </a:p>
        </p:txBody>
      </p:sp>
    </p:spTree>
    <p:extLst>
      <p:ext uri="{BB962C8B-B14F-4D97-AF65-F5344CB8AC3E}">
        <p14:creationId xmlns:p14="http://schemas.microsoft.com/office/powerpoint/2010/main" val="1812881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D3D4FB-30CB-6245-9966-313DF0D351D3}"/>
              </a:ext>
            </a:extLst>
          </p:cNvPr>
          <p:cNvGrpSpPr/>
          <p:nvPr/>
        </p:nvGrpSpPr>
        <p:grpSpPr>
          <a:xfrm>
            <a:off x="4828733" y="110949"/>
            <a:ext cx="1559045" cy="5701553"/>
            <a:chOff x="5926254" y="741965"/>
            <a:chExt cx="1559045" cy="5701553"/>
          </a:xfrm>
        </p:grpSpPr>
        <p:pic>
          <p:nvPicPr>
            <p:cNvPr id="19" name="Picture 18">
              <a:extLst>
                <a:ext uri="{FF2B5EF4-FFF2-40B4-BE49-F238E27FC236}">
                  <a16:creationId xmlns:a16="http://schemas.microsoft.com/office/drawing/2014/main" id="{6C6132B7-55A3-0C49-8AAE-F108EABB7E50}"/>
                </a:ext>
              </a:extLst>
            </p:cNvPr>
            <p:cNvPicPr>
              <a:picLocks noChangeAspect="1"/>
            </p:cNvPicPr>
            <p:nvPr/>
          </p:nvPicPr>
          <p:blipFill>
            <a:blip r:embed="rId3"/>
            <a:stretch>
              <a:fillRect/>
            </a:stretch>
          </p:blipFill>
          <p:spPr>
            <a:xfrm>
              <a:off x="5926254" y="741965"/>
              <a:ext cx="1546345" cy="5701553"/>
            </a:xfrm>
            <a:prstGeom prst="rect">
              <a:avLst/>
            </a:prstGeom>
          </p:spPr>
        </p:pic>
        <p:sp>
          <p:nvSpPr>
            <p:cNvPr id="20" name="Rounded Rectangle 19">
              <a:extLst>
                <a:ext uri="{FF2B5EF4-FFF2-40B4-BE49-F238E27FC236}">
                  <a16:creationId xmlns:a16="http://schemas.microsoft.com/office/drawing/2014/main" id="{F34DB44B-1ED1-2E4C-A190-6911E2C2C1E4}"/>
                </a:ext>
              </a:extLst>
            </p:cNvPr>
            <p:cNvSpPr/>
            <p:nvPr/>
          </p:nvSpPr>
          <p:spPr>
            <a:xfrm>
              <a:off x="5926254" y="784685"/>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12AFE6D4-F2AF-094A-8108-ECD50398FB55}"/>
                </a:ext>
              </a:extLst>
            </p:cNvPr>
            <p:cNvSpPr/>
            <p:nvPr/>
          </p:nvSpPr>
          <p:spPr>
            <a:xfrm>
              <a:off x="5926254" y="2024633"/>
              <a:ext cx="1546345" cy="657121"/>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99C9C9CD-EF8E-0546-92AA-F0800772C577}"/>
                </a:ext>
              </a:extLst>
            </p:cNvPr>
            <p:cNvCxnSpPr>
              <a:stCxn id="20" idx="3"/>
              <a:endCxn id="21" idx="3"/>
            </p:cNvCxnSpPr>
            <p:nvPr/>
          </p:nvCxnSpPr>
          <p:spPr>
            <a:xfrm>
              <a:off x="7472599" y="1208131"/>
              <a:ext cx="12700" cy="1145063"/>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2E09F81C-FA00-444C-AE08-A9C2FB73E110}"/>
                </a:ext>
              </a:extLst>
            </p:cNvPr>
            <p:cNvCxnSpPr>
              <a:cxnSpLocks/>
              <a:stCxn id="21" idx="1"/>
              <a:endCxn id="30" idx="1"/>
            </p:cNvCxnSpPr>
            <p:nvPr/>
          </p:nvCxnSpPr>
          <p:spPr>
            <a:xfrm rot="10800000" flipV="1">
              <a:off x="5926254" y="2353193"/>
              <a:ext cx="12700" cy="747815"/>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97B5D40E-6783-9342-9B98-C1B679916C42}"/>
                </a:ext>
              </a:extLst>
            </p:cNvPr>
            <p:cNvGrpSpPr/>
            <p:nvPr/>
          </p:nvGrpSpPr>
          <p:grpSpPr>
            <a:xfrm>
              <a:off x="5926254" y="2745850"/>
              <a:ext cx="1559045" cy="3636088"/>
              <a:chOff x="5926254" y="2745850"/>
              <a:chExt cx="1559045" cy="3636088"/>
            </a:xfrm>
          </p:grpSpPr>
          <p:grpSp>
            <p:nvGrpSpPr>
              <p:cNvPr id="25" name="Group 24">
                <a:extLst>
                  <a:ext uri="{FF2B5EF4-FFF2-40B4-BE49-F238E27FC236}">
                    <a16:creationId xmlns:a16="http://schemas.microsoft.com/office/drawing/2014/main" id="{36B0A27A-E4C0-864F-9391-30209F078F3F}"/>
                  </a:ext>
                </a:extLst>
              </p:cNvPr>
              <p:cNvGrpSpPr/>
              <p:nvPr/>
            </p:nvGrpSpPr>
            <p:grpSpPr>
              <a:xfrm>
                <a:off x="5926254" y="2745850"/>
                <a:ext cx="1546345" cy="3636088"/>
                <a:chOff x="5926254" y="2745850"/>
                <a:chExt cx="1546345" cy="3636088"/>
              </a:xfrm>
            </p:grpSpPr>
            <p:sp>
              <p:nvSpPr>
                <p:cNvPr id="30" name="Rounded Rectangle 29">
                  <a:extLst>
                    <a:ext uri="{FF2B5EF4-FFF2-40B4-BE49-F238E27FC236}">
                      <a16:creationId xmlns:a16="http://schemas.microsoft.com/office/drawing/2014/main" id="{68F3A029-87AF-7442-B9E7-6F26463D229F}"/>
                    </a:ext>
                  </a:extLst>
                </p:cNvPr>
                <p:cNvSpPr/>
                <p:nvPr/>
              </p:nvSpPr>
              <p:spPr>
                <a:xfrm>
                  <a:off x="5926254" y="2745850"/>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16F3C7F-70BC-7F4A-877F-DA392557487D}"/>
                    </a:ext>
                  </a:extLst>
                </p:cNvPr>
                <p:cNvSpPr/>
                <p:nvPr/>
              </p:nvSpPr>
              <p:spPr>
                <a:xfrm>
                  <a:off x="5926254" y="3592742"/>
                  <a:ext cx="1546345" cy="710317"/>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740366FE-334E-CD49-BF42-85E6E46016D7}"/>
                    </a:ext>
                  </a:extLst>
                </p:cNvPr>
                <p:cNvSpPr/>
                <p:nvPr/>
              </p:nvSpPr>
              <p:spPr>
                <a:xfrm>
                  <a:off x="5926254" y="4367154"/>
                  <a:ext cx="1546345" cy="614736"/>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1CCD54-11C9-7847-ABC6-9B2DD614DA59}"/>
                    </a:ext>
                  </a:extLst>
                </p:cNvPr>
                <p:cNvSpPr/>
                <p:nvPr/>
              </p:nvSpPr>
              <p:spPr>
                <a:xfrm>
                  <a:off x="5926254" y="5118465"/>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E6C1A0E-B135-FD43-9575-6AA5C8FDB5BD}"/>
                    </a:ext>
                  </a:extLst>
                </p:cNvPr>
                <p:cNvSpPr/>
                <p:nvPr/>
              </p:nvSpPr>
              <p:spPr>
                <a:xfrm>
                  <a:off x="5926254" y="5797296"/>
                  <a:ext cx="1546345" cy="58464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Elbow Connector 25">
                <a:extLst>
                  <a:ext uri="{FF2B5EF4-FFF2-40B4-BE49-F238E27FC236}">
                    <a16:creationId xmlns:a16="http://schemas.microsoft.com/office/drawing/2014/main" id="{AF926236-497F-3E4A-8378-C958B163139D}"/>
                  </a:ext>
                </a:extLst>
              </p:cNvPr>
              <p:cNvCxnSpPr>
                <a:cxnSpLocks/>
                <a:stCxn id="30" idx="3"/>
                <a:endCxn id="31" idx="3"/>
              </p:cNvCxnSpPr>
              <p:nvPr/>
            </p:nvCxnSpPr>
            <p:spPr>
              <a:xfrm>
                <a:off x="7472599" y="3101009"/>
                <a:ext cx="12700" cy="846892"/>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3183D2A1-18B6-894C-9851-9EC29DF7FB0B}"/>
                  </a:ext>
                </a:extLst>
              </p:cNvPr>
              <p:cNvCxnSpPr>
                <a:cxnSpLocks/>
                <a:stCxn id="31" idx="1"/>
                <a:endCxn id="32" idx="1"/>
              </p:cNvCxnSpPr>
              <p:nvPr/>
            </p:nvCxnSpPr>
            <p:spPr>
              <a:xfrm rot="10800000" flipV="1">
                <a:off x="5926254" y="3947900"/>
                <a:ext cx="12700" cy="72662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03BF04D5-5E90-2848-9727-C4B40161F8D2}"/>
                  </a:ext>
                </a:extLst>
              </p:cNvPr>
              <p:cNvCxnSpPr>
                <a:cxnSpLocks/>
                <a:stCxn id="32" idx="3"/>
                <a:endCxn id="33" idx="3"/>
              </p:cNvCxnSpPr>
              <p:nvPr/>
            </p:nvCxnSpPr>
            <p:spPr>
              <a:xfrm>
                <a:off x="7472599" y="4674522"/>
                <a:ext cx="12700" cy="736264"/>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0A56C4F4-E990-C44A-9C73-0EBF04D235B5}"/>
                  </a:ext>
                </a:extLst>
              </p:cNvPr>
              <p:cNvCxnSpPr>
                <a:cxnSpLocks/>
                <a:stCxn id="33" idx="1"/>
                <a:endCxn id="34" idx="1"/>
              </p:cNvCxnSpPr>
              <p:nvPr/>
            </p:nvCxnSpPr>
            <p:spPr>
              <a:xfrm rot="10800000" flipV="1">
                <a:off x="5926254" y="5410785"/>
                <a:ext cx="12700" cy="678831"/>
              </a:xfrm>
              <a:prstGeom prst="bentConnector3">
                <a:avLst>
                  <a:gd name="adj1" fmla="val 1800000"/>
                </a:avLst>
              </a:prstGeom>
              <a:ln>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474DF3EB-4824-BF4B-B2B3-7EDC1BBCECC7}"/>
              </a:ext>
            </a:extLst>
          </p:cNvPr>
          <p:cNvGrpSpPr/>
          <p:nvPr/>
        </p:nvGrpSpPr>
        <p:grpSpPr>
          <a:xfrm>
            <a:off x="759956" y="137838"/>
            <a:ext cx="2386656" cy="5441576"/>
            <a:chOff x="2185344" y="871954"/>
            <a:chExt cx="2386656" cy="5441576"/>
          </a:xfrm>
        </p:grpSpPr>
        <p:pic>
          <p:nvPicPr>
            <p:cNvPr id="35" name="Picture 34">
              <a:extLst>
                <a:ext uri="{FF2B5EF4-FFF2-40B4-BE49-F238E27FC236}">
                  <a16:creationId xmlns:a16="http://schemas.microsoft.com/office/drawing/2014/main" id="{2AB81D5E-2C79-334D-8F58-03F89AF01E4F}"/>
                </a:ext>
              </a:extLst>
            </p:cNvPr>
            <p:cNvPicPr>
              <a:picLocks noChangeAspect="1"/>
            </p:cNvPicPr>
            <p:nvPr/>
          </p:nvPicPr>
          <p:blipFill>
            <a:blip r:embed="rId4"/>
            <a:stretch>
              <a:fillRect/>
            </a:stretch>
          </p:blipFill>
          <p:spPr>
            <a:xfrm>
              <a:off x="2185344" y="871954"/>
              <a:ext cx="2386656" cy="5441576"/>
            </a:xfrm>
            <a:prstGeom prst="rect">
              <a:avLst/>
            </a:prstGeom>
          </p:spPr>
        </p:pic>
        <p:grpSp>
          <p:nvGrpSpPr>
            <p:cNvPr id="36" name="Group 35">
              <a:extLst>
                <a:ext uri="{FF2B5EF4-FFF2-40B4-BE49-F238E27FC236}">
                  <a16:creationId xmlns:a16="http://schemas.microsoft.com/office/drawing/2014/main" id="{9BD2FC6B-029D-4340-8AF6-970950B84752}"/>
                </a:ext>
              </a:extLst>
            </p:cNvPr>
            <p:cNvGrpSpPr/>
            <p:nvPr/>
          </p:nvGrpSpPr>
          <p:grpSpPr>
            <a:xfrm>
              <a:off x="2607452" y="2100555"/>
              <a:ext cx="1640541" cy="3299012"/>
              <a:chOff x="6212541" y="1613647"/>
              <a:chExt cx="1640541" cy="3299012"/>
            </a:xfrm>
          </p:grpSpPr>
          <p:cxnSp>
            <p:nvCxnSpPr>
              <p:cNvPr id="37" name="Straight Connector 36">
                <a:extLst>
                  <a:ext uri="{FF2B5EF4-FFF2-40B4-BE49-F238E27FC236}">
                    <a16:creationId xmlns:a16="http://schemas.microsoft.com/office/drawing/2014/main" id="{4AC0C0C0-FBDD-B241-A52D-B5E275DCA543}"/>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57FFD8A-8E0D-194A-9030-66359847F780}"/>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F302F31-FF61-F847-BFF4-4AFA6B2EE127}"/>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D3293FD-0D43-4A4D-B8EA-960CB9ECFBF1}"/>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2FCDAE1-7406-4C4C-8B9E-EC409F6BD4B5}"/>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BDE2150-0908-EB4F-811D-B18EB24A164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43" name="TextBox 42">
            <a:extLst>
              <a:ext uri="{FF2B5EF4-FFF2-40B4-BE49-F238E27FC236}">
                <a16:creationId xmlns:a16="http://schemas.microsoft.com/office/drawing/2014/main" id="{ADCDC60C-A7A6-0149-885B-F5D5DCC80152}"/>
              </a:ext>
            </a:extLst>
          </p:cNvPr>
          <p:cNvSpPr txBox="1"/>
          <p:nvPr/>
        </p:nvSpPr>
        <p:spPr>
          <a:xfrm>
            <a:off x="878541" y="6058883"/>
            <a:ext cx="1836400" cy="646331"/>
          </a:xfrm>
          <a:prstGeom prst="rect">
            <a:avLst/>
          </a:prstGeom>
          <a:noFill/>
        </p:spPr>
        <p:txBody>
          <a:bodyPr wrap="none" rtlCol="0">
            <a:spAutoFit/>
          </a:bodyPr>
          <a:lstStyle/>
          <a:p>
            <a:r>
              <a:rPr lang="en-US" altLang="zh-CN" dirty="0">
                <a:solidFill>
                  <a:srgbClr val="00B050"/>
                </a:solidFill>
              </a:rPr>
              <a:t>Fast</a:t>
            </a:r>
            <a:r>
              <a:rPr lang="zh-CN" altLang="en-US" dirty="0"/>
              <a:t> </a:t>
            </a:r>
            <a:r>
              <a:rPr lang="en-US" altLang="zh-CN" dirty="0"/>
              <a:t>for</a:t>
            </a:r>
            <a:r>
              <a:rPr lang="zh-CN" altLang="en-US" dirty="0"/>
              <a:t> </a:t>
            </a:r>
            <a:r>
              <a:rPr lang="en-US" altLang="zh-CN" dirty="0"/>
              <a:t>search</a:t>
            </a:r>
          </a:p>
          <a:p>
            <a:r>
              <a:rPr lang="en-US" altLang="zh-CN" dirty="0">
                <a:solidFill>
                  <a:srgbClr val="FF0000"/>
                </a:solidFill>
              </a:rPr>
              <a:t>Slow</a:t>
            </a:r>
            <a:r>
              <a:rPr lang="zh-CN" altLang="en-US" dirty="0"/>
              <a:t> </a:t>
            </a:r>
            <a:r>
              <a:rPr lang="en-US" altLang="zh-CN" dirty="0"/>
              <a:t>for</a:t>
            </a:r>
            <a:r>
              <a:rPr lang="zh-CN" altLang="en-US" dirty="0"/>
              <a:t> </a:t>
            </a:r>
            <a:r>
              <a:rPr lang="en-US" altLang="zh-CN" dirty="0"/>
              <a:t>insertion</a:t>
            </a:r>
            <a:endParaRPr lang="en-US" dirty="0"/>
          </a:p>
        </p:txBody>
      </p:sp>
      <p:sp>
        <p:nvSpPr>
          <p:cNvPr id="44" name="TextBox 43">
            <a:extLst>
              <a:ext uri="{FF2B5EF4-FFF2-40B4-BE49-F238E27FC236}">
                <a16:creationId xmlns:a16="http://schemas.microsoft.com/office/drawing/2014/main" id="{F7900DB3-EF72-8847-9289-5252397525C9}"/>
              </a:ext>
            </a:extLst>
          </p:cNvPr>
          <p:cNvSpPr txBox="1"/>
          <p:nvPr/>
        </p:nvSpPr>
        <p:spPr>
          <a:xfrm>
            <a:off x="4725258" y="6058883"/>
            <a:ext cx="1765996" cy="646331"/>
          </a:xfrm>
          <a:prstGeom prst="rect">
            <a:avLst/>
          </a:prstGeom>
          <a:noFill/>
        </p:spPr>
        <p:txBody>
          <a:bodyPr wrap="none" rtlCol="0">
            <a:spAutoFit/>
          </a:bodyPr>
          <a:lstStyle/>
          <a:p>
            <a:r>
              <a:rPr lang="en-US" altLang="zh-CN" dirty="0">
                <a:solidFill>
                  <a:srgbClr val="FF0000"/>
                </a:solidFill>
              </a:rPr>
              <a:t>Slow</a:t>
            </a:r>
            <a:r>
              <a:rPr lang="zh-CN" altLang="en-US" dirty="0"/>
              <a:t> </a:t>
            </a:r>
            <a:r>
              <a:rPr lang="en-US" altLang="zh-CN" dirty="0"/>
              <a:t>for</a:t>
            </a:r>
            <a:r>
              <a:rPr lang="zh-CN" altLang="en-US" dirty="0"/>
              <a:t> </a:t>
            </a:r>
            <a:r>
              <a:rPr lang="en-US" altLang="zh-CN" dirty="0"/>
              <a:t>search</a:t>
            </a:r>
          </a:p>
          <a:p>
            <a:r>
              <a:rPr lang="en-US" altLang="zh-CN" dirty="0">
                <a:solidFill>
                  <a:srgbClr val="00B050"/>
                </a:solidFill>
              </a:rPr>
              <a:t>Fast</a:t>
            </a:r>
            <a:r>
              <a:rPr lang="zh-CN" altLang="en-US" dirty="0"/>
              <a:t> </a:t>
            </a:r>
            <a:r>
              <a:rPr lang="en-US" altLang="zh-CN" dirty="0"/>
              <a:t>for</a:t>
            </a:r>
            <a:r>
              <a:rPr lang="zh-CN" altLang="en-US" dirty="0"/>
              <a:t> </a:t>
            </a:r>
            <a:r>
              <a:rPr lang="en-US" altLang="zh-CN" dirty="0"/>
              <a:t>insertion</a:t>
            </a:r>
            <a:endParaRPr lang="en-US" dirty="0"/>
          </a:p>
        </p:txBody>
      </p:sp>
    </p:spTree>
    <p:extLst>
      <p:ext uri="{BB962C8B-B14F-4D97-AF65-F5344CB8AC3E}">
        <p14:creationId xmlns:p14="http://schemas.microsoft.com/office/powerpoint/2010/main" val="288096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F0EFF3D-A7E4-D945-AFAD-2E05DBFE9808}"/>
              </a:ext>
            </a:extLst>
          </p:cNvPr>
          <p:cNvGrpSpPr/>
          <p:nvPr/>
        </p:nvGrpSpPr>
        <p:grpSpPr>
          <a:xfrm>
            <a:off x="757517" y="110529"/>
            <a:ext cx="7628965" cy="3925447"/>
            <a:chOff x="0" y="1041000"/>
            <a:chExt cx="9144000" cy="4776000"/>
          </a:xfrm>
        </p:grpSpPr>
        <p:pic>
          <p:nvPicPr>
            <p:cNvPr id="4" name="Picture 3">
              <a:extLst>
                <a:ext uri="{FF2B5EF4-FFF2-40B4-BE49-F238E27FC236}">
                  <a16:creationId xmlns:a16="http://schemas.microsoft.com/office/drawing/2014/main" id="{EB0300E3-4F9C-B445-B590-84C7ADC0B77A}"/>
                </a:ext>
              </a:extLst>
            </p:cNvPr>
            <p:cNvPicPr>
              <a:picLocks noChangeAspect="1"/>
            </p:cNvPicPr>
            <p:nvPr/>
          </p:nvPicPr>
          <p:blipFill>
            <a:blip r:embed="rId2"/>
            <a:stretch>
              <a:fillRect/>
            </a:stretch>
          </p:blipFill>
          <p:spPr>
            <a:xfrm>
              <a:off x="0" y="1041000"/>
              <a:ext cx="9144000" cy="4776000"/>
            </a:xfrm>
            <a:prstGeom prst="rect">
              <a:avLst/>
            </a:prstGeom>
          </p:spPr>
        </p:pic>
        <p:sp>
          <p:nvSpPr>
            <p:cNvPr id="5" name="Rounded Rectangle 4">
              <a:extLst>
                <a:ext uri="{FF2B5EF4-FFF2-40B4-BE49-F238E27FC236}">
                  <a16:creationId xmlns:a16="http://schemas.microsoft.com/office/drawing/2014/main" id="{C0E1C7F6-BCD7-C447-9F49-9CB3F4084EF4}"/>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905EEEA-A489-A64B-BF19-02717973C465}"/>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596B6B8-19F7-DA45-8F4B-DFC996F8F6C1}"/>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1A0F1E8-C18C-C24E-808F-09B7167E3172}"/>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667F862-DF18-1E42-AE6D-401CE321D3E9}"/>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2E6C142-149D-E147-A5D8-06EC6260CC27}"/>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4A42C6F-E7A4-154B-923B-FDD9F14295E3}"/>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33A1751D-E1EE-024E-BE4D-C705BFE2E400}"/>
              </a:ext>
            </a:extLst>
          </p:cNvPr>
          <p:cNvSpPr txBox="1"/>
          <p:nvPr/>
        </p:nvSpPr>
        <p:spPr>
          <a:xfrm>
            <a:off x="757517" y="5025154"/>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17" name="TextBox 16">
            <a:extLst>
              <a:ext uri="{FF2B5EF4-FFF2-40B4-BE49-F238E27FC236}">
                <a16:creationId xmlns:a16="http://schemas.microsoft.com/office/drawing/2014/main" id="{812369E0-CF6C-F04D-A9F9-66CE5D7DFC6D}"/>
              </a:ext>
            </a:extLst>
          </p:cNvPr>
          <p:cNvSpPr txBox="1"/>
          <p:nvPr/>
        </p:nvSpPr>
        <p:spPr>
          <a:xfrm>
            <a:off x="811419" y="5815842"/>
            <a:ext cx="2205027" cy="646331"/>
          </a:xfrm>
          <a:prstGeom prst="rect">
            <a:avLst/>
          </a:prstGeom>
          <a:noFill/>
        </p:spPr>
        <p:txBody>
          <a:bodyPr wrap="none" rtlCol="0">
            <a:spAutoFit/>
          </a:bodyPr>
          <a:lstStyle/>
          <a:p>
            <a:r>
              <a:rPr lang="en-US" altLang="zh-CN" dirty="0"/>
              <a:t>Search</a:t>
            </a:r>
            <a:r>
              <a:rPr lang="zh-CN" altLang="en-US" dirty="0"/>
              <a:t> </a:t>
            </a:r>
            <a:r>
              <a:rPr lang="en-US" altLang="zh-CN" dirty="0"/>
              <a:t>the</a:t>
            </a:r>
            <a:r>
              <a:rPr lang="zh-CN" altLang="en-US" dirty="0"/>
              <a:t> </a:t>
            </a:r>
            <a:r>
              <a:rPr lang="en-US" altLang="zh-CN" dirty="0"/>
              <a:t>location:</a:t>
            </a:r>
            <a:r>
              <a:rPr lang="zh-CN" altLang="en-US" dirty="0"/>
              <a:t> </a:t>
            </a:r>
            <a:r>
              <a:rPr lang="zh-CN" altLang="en-US" sz="3600" dirty="0">
                <a:solidFill>
                  <a:srgbClr val="00B050"/>
                </a:solidFill>
              </a:rPr>
              <a:t> </a:t>
            </a:r>
            <a:endParaRPr lang="en-US" dirty="0"/>
          </a:p>
        </p:txBody>
      </p:sp>
      <p:sp>
        <p:nvSpPr>
          <p:cNvPr id="18" name="TextBox 17">
            <a:extLst>
              <a:ext uri="{FF2B5EF4-FFF2-40B4-BE49-F238E27FC236}">
                <a16:creationId xmlns:a16="http://schemas.microsoft.com/office/drawing/2014/main" id="{D5F489D4-98D6-A543-8DED-CBFE3A2119DF}"/>
              </a:ext>
            </a:extLst>
          </p:cNvPr>
          <p:cNvSpPr txBox="1"/>
          <p:nvPr/>
        </p:nvSpPr>
        <p:spPr>
          <a:xfrm>
            <a:off x="757517" y="4182277"/>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19" name="TextBox 18">
            <a:extLst>
              <a:ext uri="{FF2B5EF4-FFF2-40B4-BE49-F238E27FC236}">
                <a16:creationId xmlns:a16="http://schemas.microsoft.com/office/drawing/2014/main" id="{C879B5ED-4B27-EE4A-BB43-81DB0756932A}"/>
              </a:ext>
            </a:extLst>
          </p:cNvPr>
          <p:cNvSpPr txBox="1"/>
          <p:nvPr/>
        </p:nvSpPr>
        <p:spPr>
          <a:xfrm>
            <a:off x="2743727" y="5837060"/>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Tree>
    <p:extLst>
      <p:ext uri="{BB962C8B-B14F-4D97-AF65-F5344CB8AC3E}">
        <p14:creationId xmlns:p14="http://schemas.microsoft.com/office/powerpoint/2010/main" val="379600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151815" y="1720523"/>
            <a:ext cx="1772752" cy="353444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4572000" y="1789625"/>
            <a:ext cx="4556108" cy="2975082"/>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519402" y="1615332"/>
            <a:ext cx="1547553" cy="3687257"/>
          </a:xfrm>
          <a:prstGeom prst="rect">
            <a:avLst/>
          </a:prstGeom>
        </p:spPr>
      </p:pic>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42" name="TextBox 41">
            <a:extLst>
              <a:ext uri="{FF2B5EF4-FFF2-40B4-BE49-F238E27FC236}">
                <a16:creationId xmlns:a16="http://schemas.microsoft.com/office/drawing/2014/main" id="{4C52E6F7-F6DD-DD46-BCFE-7737779B030E}"/>
              </a:ext>
            </a:extLst>
          </p:cNvPr>
          <p:cNvSpPr txBox="1"/>
          <p:nvPr/>
        </p:nvSpPr>
        <p:spPr>
          <a:xfrm>
            <a:off x="621249" y="5555217"/>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3" name="TextBox 42">
            <a:extLst>
              <a:ext uri="{FF2B5EF4-FFF2-40B4-BE49-F238E27FC236}">
                <a16:creationId xmlns:a16="http://schemas.microsoft.com/office/drawing/2014/main" id="{35DB2E3F-3FEE-D54B-8717-2B10E50E7EAB}"/>
              </a:ext>
            </a:extLst>
          </p:cNvPr>
          <p:cNvSpPr txBox="1"/>
          <p:nvPr/>
        </p:nvSpPr>
        <p:spPr>
          <a:xfrm>
            <a:off x="2886871" y="5555217"/>
            <a:ext cx="1372492" cy="646331"/>
          </a:xfrm>
          <a:prstGeom prst="rect">
            <a:avLst/>
          </a:prstGeom>
          <a:noFill/>
        </p:spPr>
        <p:txBody>
          <a:bodyPr wrap="none" rtlCol="0">
            <a:spAutoFit/>
          </a:bodyPr>
          <a:lstStyle/>
          <a:p>
            <a:r>
              <a:rPr lang="en-US" altLang="zh-CN" sz="3600" dirty="0">
                <a:solidFill>
                  <a:srgbClr val="00B050"/>
                </a:solidFill>
              </a:rPr>
              <a:t>2.78m</a:t>
            </a:r>
            <a:endParaRPr lang="en-US" dirty="0"/>
          </a:p>
        </p:txBody>
      </p:sp>
      <p:sp>
        <p:nvSpPr>
          <p:cNvPr id="44" name="TextBox 43">
            <a:extLst>
              <a:ext uri="{FF2B5EF4-FFF2-40B4-BE49-F238E27FC236}">
                <a16:creationId xmlns:a16="http://schemas.microsoft.com/office/drawing/2014/main" id="{4458EAA2-52B3-3B4A-8644-6AFFBEB4E4FB}"/>
              </a:ext>
            </a:extLst>
          </p:cNvPr>
          <p:cNvSpPr txBox="1"/>
          <p:nvPr/>
        </p:nvSpPr>
        <p:spPr>
          <a:xfrm>
            <a:off x="6233155" y="4899454"/>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5" name="TextBox 44">
            <a:extLst>
              <a:ext uri="{FF2B5EF4-FFF2-40B4-BE49-F238E27FC236}">
                <a16:creationId xmlns:a16="http://schemas.microsoft.com/office/drawing/2014/main" id="{656B8765-115B-D549-B4F7-C537A14DDB7A}"/>
              </a:ext>
            </a:extLst>
          </p:cNvPr>
          <p:cNvSpPr txBox="1"/>
          <p:nvPr/>
        </p:nvSpPr>
        <p:spPr>
          <a:xfrm>
            <a:off x="408703" y="6317136"/>
            <a:ext cx="1515864" cy="369332"/>
          </a:xfrm>
          <a:prstGeom prst="rect">
            <a:avLst/>
          </a:prstGeom>
          <a:noFill/>
        </p:spPr>
        <p:txBody>
          <a:bodyPr wrap="none" rtlCol="0">
            <a:spAutoFit/>
          </a:bodyPr>
          <a:lstStyle/>
          <a:p>
            <a:r>
              <a:rPr lang="en-US" altLang="zh-CN" dirty="0">
                <a:solidFill>
                  <a:srgbClr val="C00000"/>
                </a:solidFill>
              </a:rPr>
              <a:t>Slow</a:t>
            </a:r>
            <a:r>
              <a:rPr lang="zh-CN" altLang="en-US" dirty="0">
                <a:solidFill>
                  <a:srgbClr val="C00000"/>
                </a:solidFill>
              </a:rPr>
              <a:t> </a:t>
            </a:r>
            <a:r>
              <a:rPr lang="en-US" altLang="zh-CN" dirty="0">
                <a:solidFill>
                  <a:srgbClr val="C00000"/>
                </a:solidFill>
              </a:rPr>
              <a:t>insertion</a:t>
            </a:r>
            <a:endParaRPr lang="en-US" sz="1050" dirty="0">
              <a:solidFill>
                <a:srgbClr val="C00000"/>
              </a:solidFill>
            </a:endParaRPr>
          </a:p>
        </p:txBody>
      </p:sp>
      <p:sp>
        <p:nvSpPr>
          <p:cNvPr id="46" name="TextBox 45">
            <a:extLst>
              <a:ext uri="{FF2B5EF4-FFF2-40B4-BE49-F238E27FC236}">
                <a16:creationId xmlns:a16="http://schemas.microsoft.com/office/drawing/2014/main" id="{1BCA132D-EEAC-AE48-A479-AC4D90752C04}"/>
              </a:ext>
            </a:extLst>
          </p:cNvPr>
          <p:cNvSpPr txBox="1"/>
          <p:nvPr/>
        </p:nvSpPr>
        <p:spPr>
          <a:xfrm>
            <a:off x="2815185" y="6317136"/>
            <a:ext cx="1411925" cy="369332"/>
          </a:xfrm>
          <a:prstGeom prst="rect">
            <a:avLst/>
          </a:prstGeom>
          <a:noFill/>
        </p:spPr>
        <p:txBody>
          <a:bodyPr wrap="none" rtlCol="0">
            <a:spAutoFit/>
          </a:bodyPr>
          <a:lstStyle/>
          <a:p>
            <a:r>
              <a:rPr lang="en-US" altLang="zh-CN" dirty="0">
                <a:solidFill>
                  <a:srgbClr val="00B050"/>
                </a:solidFill>
              </a:rPr>
              <a:t>fast</a:t>
            </a:r>
            <a:r>
              <a:rPr lang="zh-CN" altLang="en-US" dirty="0">
                <a:solidFill>
                  <a:srgbClr val="00B050"/>
                </a:solidFill>
              </a:rPr>
              <a:t> </a:t>
            </a:r>
            <a:r>
              <a:rPr lang="en-US" altLang="zh-CN" dirty="0">
                <a:solidFill>
                  <a:srgbClr val="00B050"/>
                </a:solidFill>
              </a:rPr>
              <a:t>insertion</a:t>
            </a:r>
            <a:endParaRPr lang="en-US" sz="1050" dirty="0">
              <a:solidFill>
                <a:srgbClr val="00B050"/>
              </a:solidFill>
            </a:endParaRPr>
          </a:p>
        </p:txBody>
      </p:sp>
      <p:sp>
        <p:nvSpPr>
          <p:cNvPr id="47" name="TextBox 46">
            <a:extLst>
              <a:ext uri="{FF2B5EF4-FFF2-40B4-BE49-F238E27FC236}">
                <a16:creationId xmlns:a16="http://schemas.microsoft.com/office/drawing/2014/main" id="{7D33332F-F865-4347-B8FA-DD1EA49CE013}"/>
              </a:ext>
            </a:extLst>
          </p:cNvPr>
          <p:cNvSpPr txBox="1"/>
          <p:nvPr/>
        </p:nvSpPr>
        <p:spPr>
          <a:xfrm>
            <a:off x="5948849" y="5495866"/>
            <a:ext cx="1411925" cy="369332"/>
          </a:xfrm>
          <a:prstGeom prst="rect">
            <a:avLst/>
          </a:prstGeom>
          <a:noFill/>
        </p:spPr>
        <p:txBody>
          <a:bodyPr wrap="none" rtlCol="0">
            <a:spAutoFit/>
          </a:bodyPr>
          <a:lstStyle/>
          <a:p>
            <a:r>
              <a:rPr lang="en-US" altLang="zh-CN">
                <a:solidFill>
                  <a:srgbClr val="00B050"/>
                </a:solidFill>
              </a:rPr>
              <a:t>fast</a:t>
            </a:r>
            <a:r>
              <a:rPr lang="zh-CN" altLang="en-US">
                <a:solidFill>
                  <a:srgbClr val="00B050"/>
                </a:solidFill>
              </a:rPr>
              <a:t> </a:t>
            </a:r>
            <a:r>
              <a:rPr lang="en-US" altLang="zh-CN" dirty="0">
                <a:solidFill>
                  <a:srgbClr val="00B050"/>
                </a:solidFill>
              </a:rPr>
              <a:t>insertion</a:t>
            </a:r>
            <a:endParaRPr lang="en-US" sz="1050" dirty="0">
              <a:solidFill>
                <a:srgbClr val="00B050"/>
              </a:solidFill>
            </a:endParaRPr>
          </a:p>
        </p:txBody>
      </p:sp>
      <p:sp>
        <p:nvSpPr>
          <p:cNvPr id="2" name="TextBox 1">
            <a:extLst>
              <a:ext uri="{FF2B5EF4-FFF2-40B4-BE49-F238E27FC236}">
                <a16:creationId xmlns:a16="http://schemas.microsoft.com/office/drawing/2014/main" id="{E51C0CAC-110A-5E4E-8C11-83B59DF8C741}"/>
              </a:ext>
            </a:extLst>
          </p:cNvPr>
          <p:cNvSpPr txBox="1"/>
          <p:nvPr/>
        </p:nvSpPr>
        <p:spPr>
          <a:xfrm>
            <a:off x="7381388" y="5222619"/>
            <a:ext cx="1611916" cy="369332"/>
          </a:xfrm>
          <a:prstGeom prst="rect">
            <a:avLst/>
          </a:prstGeom>
          <a:noFill/>
        </p:spPr>
        <p:txBody>
          <a:bodyPr wrap="none" rtlCol="0">
            <a:spAutoFit/>
          </a:bodyPr>
          <a:lstStyle/>
          <a:p>
            <a:r>
              <a:rPr lang="en-US" altLang="zh-CN" i="1" dirty="0">
                <a:solidFill>
                  <a:srgbClr val="FF0000"/>
                </a:solidFill>
              </a:rPr>
              <a:t>Can</a:t>
            </a:r>
            <a:r>
              <a:rPr lang="zh-CN" altLang="en-US" i="1" dirty="0">
                <a:solidFill>
                  <a:srgbClr val="FF0000"/>
                </a:solidFill>
              </a:rPr>
              <a:t> </a:t>
            </a:r>
            <a:r>
              <a:rPr lang="en-US" altLang="zh-CN" i="1" dirty="0">
                <a:solidFill>
                  <a:srgbClr val="FF0000"/>
                </a:solidFill>
              </a:rPr>
              <a:t>we</a:t>
            </a:r>
            <a:r>
              <a:rPr lang="zh-CN" altLang="en-US" i="1" dirty="0">
                <a:solidFill>
                  <a:srgbClr val="FF0000"/>
                </a:solidFill>
              </a:rPr>
              <a:t> </a:t>
            </a:r>
            <a:r>
              <a:rPr lang="en-US" altLang="zh-CN" i="1" dirty="0">
                <a:solidFill>
                  <a:srgbClr val="FF0000"/>
                </a:solidFill>
              </a:rPr>
              <a:t>better?</a:t>
            </a:r>
            <a:endParaRPr lang="en-US" i="1" dirty="0">
              <a:solidFill>
                <a:srgbClr val="FF0000"/>
              </a:solidFill>
            </a:endParaRPr>
          </a:p>
        </p:txBody>
      </p:sp>
    </p:spTree>
    <p:extLst>
      <p:ext uri="{BB962C8B-B14F-4D97-AF65-F5344CB8AC3E}">
        <p14:creationId xmlns:p14="http://schemas.microsoft.com/office/powerpoint/2010/main" val="165793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2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31"/>
                                        </p:tgtEl>
                                        <p:attrNameLst>
                                          <p:attrName>fillcolor</p:attrName>
                                        </p:attrNameLst>
                                      </p:cBhvr>
                                      <p:to>
                                        <a:srgbClr val="FFFC00"/>
                                      </p:to>
                                    </p:animClr>
                                    <p:set>
                                      <p:cBhvr>
                                        <p:cTn id="51" dur="500" fill="hold"/>
                                        <p:tgtEl>
                                          <p:spTgt spid="31"/>
                                        </p:tgtEl>
                                        <p:attrNameLst>
                                          <p:attrName>fill.type</p:attrName>
                                        </p:attrNameLst>
                                      </p:cBhvr>
                                      <p:to>
                                        <p:strVal val="solid"/>
                                      </p:to>
                                    </p:set>
                                    <p:set>
                                      <p:cBhvr>
                                        <p:cTn id="52" dur="500" fill="hold"/>
                                        <p:tgtEl>
                                          <p:spTgt spid="31"/>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nodeType="clickEffect">
                                  <p:stCondLst>
                                    <p:cond delay="0"/>
                                  </p:stCondLst>
                                  <p:childTnLst>
                                    <p:animClr clrSpc="rgb" dir="cw">
                                      <p:cBhvr>
                                        <p:cTn id="68" dur="500" fill="hold"/>
                                        <p:tgtEl>
                                          <p:spTgt spid="41"/>
                                        </p:tgtEl>
                                        <p:attrNameLst>
                                          <p:attrName>fillcolor</p:attrName>
                                        </p:attrNameLst>
                                      </p:cBhvr>
                                      <p:to>
                                        <a:srgbClr val="FFFC00"/>
                                      </p:to>
                                    </p:animClr>
                                    <p:set>
                                      <p:cBhvr>
                                        <p:cTn id="69" dur="500" fill="hold"/>
                                        <p:tgtEl>
                                          <p:spTgt spid="41"/>
                                        </p:tgtEl>
                                        <p:attrNameLst>
                                          <p:attrName>fill.type</p:attrName>
                                        </p:attrNameLst>
                                      </p:cBhvr>
                                      <p:to>
                                        <p:strVal val="solid"/>
                                      </p:to>
                                    </p:set>
                                    <p:set>
                                      <p:cBhvr>
                                        <p:cTn id="70" dur="500" fill="hold"/>
                                        <p:tgtEl>
                                          <p:spTgt spid="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38" grpId="0" animBg="1"/>
      <p:bldP spid="40" grpId="0" animBg="1"/>
      <p:bldP spid="41" grpId="0" animBg="1"/>
      <p:bldP spid="42" grpId="0" animBg="1"/>
      <p:bldP spid="43" grpId="0" animBg="1"/>
      <p:bldP spid="44" grpId="0" animBg="1"/>
      <p:bldP spid="45"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8" name="Rectangle 27">
            <a:extLst>
              <a:ext uri="{FF2B5EF4-FFF2-40B4-BE49-F238E27FC236}">
                <a16:creationId xmlns:a16="http://schemas.microsoft.com/office/drawing/2014/main" id="{AB1B984A-351E-A641-8C09-BD85C00851BD}"/>
              </a:ext>
            </a:extLst>
          </p:cNvPr>
          <p:cNvSpPr/>
          <p:nvPr/>
        </p:nvSpPr>
        <p:spPr>
          <a:xfrm>
            <a:off x="7264592" y="6956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7264592" y="10561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7264592" y="14167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7264592" y="17773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7264592" y="21379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7264592" y="24984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7264592" y="28590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7264592" y="32196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7264592" y="39407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7264592" y="430135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7264592" y="466193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7264592" y="502250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7264592" y="5383084"/>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7264592" y="574366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16" idx="3"/>
          </p:cNvCxnSpPr>
          <p:nvPr/>
        </p:nvCxnSpPr>
        <p:spPr>
          <a:xfrm>
            <a:off x="3602552" y="2490979"/>
            <a:ext cx="467424" cy="42243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050" idx="3"/>
            <a:endCxn id="31" idx="1"/>
          </p:cNvCxnSpPr>
          <p:nvPr/>
        </p:nvCxnSpPr>
        <p:spPr>
          <a:xfrm flipV="1">
            <a:off x="5872778" y="1958245"/>
            <a:ext cx="1391814" cy="1442914"/>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7264592" y="358020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pic>
        <p:nvPicPr>
          <p:cNvPr id="2050" name="Picture 2" descr="Science Week – Albert Einstein – Mr Brown's Class">
            <a:extLst>
              <a:ext uri="{FF2B5EF4-FFF2-40B4-BE49-F238E27FC236}">
                <a16:creationId xmlns:a16="http://schemas.microsoft.com/office/drawing/2014/main" id="{49406106-98FE-3C4E-9095-53F70AEE7F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819" y="2239006"/>
            <a:ext cx="1696959" cy="232430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DEA013C8-409B-4F49-9F45-8D410BD44D2B}"/>
              </a:ext>
            </a:extLst>
          </p:cNvPr>
          <p:cNvCxnSpPr>
            <a:cxnSpLocks/>
            <a:stCxn id="18" idx="3"/>
          </p:cNvCxnSpPr>
          <p:nvPr/>
        </p:nvCxnSpPr>
        <p:spPr>
          <a:xfrm flipV="1">
            <a:off x="3575225" y="3996087"/>
            <a:ext cx="862143" cy="970309"/>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4C208A8-B9D3-604A-B27E-3E4F7F455F4C}"/>
              </a:ext>
            </a:extLst>
          </p:cNvPr>
          <p:cNvCxnSpPr>
            <a:cxnSpLocks/>
            <a:stCxn id="2050" idx="3"/>
            <a:endCxn id="41" idx="1"/>
          </p:cNvCxnSpPr>
          <p:nvPr/>
        </p:nvCxnSpPr>
        <p:spPr>
          <a:xfrm>
            <a:off x="5872778" y="3401159"/>
            <a:ext cx="1391814" cy="108111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9720430-E2BC-7547-A719-A05257A5EB54}"/>
              </a:ext>
            </a:extLst>
          </p:cNvPr>
          <p:cNvSpPr/>
          <p:nvPr/>
        </p:nvSpPr>
        <p:spPr>
          <a:xfrm>
            <a:off x="4315139" y="2833935"/>
            <a:ext cx="1573145" cy="1081110"/>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accent4">
                    <a:lumMod val="50000"/>
                  </a:schemeClr>
                </a:solidFill>
              </a:rPr>
              <a:t>Hash</a:t>
            </a:r>
            <a:r>
              <a:rPr lang="zh-CN" altLang="en-US" dirty="0">
                <a:solidFill>
                  <a:schemeClr val="accent4">
                    <a:lumMod val="50000"/>
                  </a:schemeClr>
                </a:solidFill>
              </a:rPr>
              <a:t> </a:t>
            </a:r>
            <a:r>
              <a:rPr lang="en-US" altLang="zh-CN" dirty="0">
                <a:solidFill>
                  <a:schemeClr val="accent4">
                    <a:lumMod val="50000"/>
                  </a:schemeClr>
                </a:solidFill>
              </a:rPr>
              <a:t>Algorithm</a:t>
            </a:r>
            <a:endParaRPr lang="en-US" dirty="0">
              <a:solidFill>
                <a:schemeClr val="accent4">
                  <a:lumMod val="50000"/>
                </a:schemeClr>
              </a:solidFill>
            </a:endParaRPr>
          </a:p>
        </p:txBody>
      </p:sp>
    </p:spTree>
    <p:extLst>
      <p:ext uri="{BB962C8B-B14F-4D97-AF65-F5344CB8AC3E}">
        <p14:creationId xmlns:p14="http://schemas.microsoft.com/office/powerpoint/2010/main" val="13554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344152" y="718396"/>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91138" y="1697061"/>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65251" y="3202168"/>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435294" y="2396169"/>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93574" y="5687858"/>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62621" y="4861316"/>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64842" y="4008168"/>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6535549" y="865130"/>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6535549" y="1775768"/>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6535549" y="2555837"/>
            <a:ext cx="418704" cy="646331"/>
          </a:xfrm>
          <a:prstGeom prst="rect">
            <a:avLst/>
          </a:prstGeom>
          <a:noFill/>
        </p:spPr>
        <p:txBody>
          <a:bodyPr wrap="none" rtlCol="0">
            <a:spAutoFit/>
          </a:bodyPr>
          <a:lstStyle/>
          <a:p>
            <a:r>
              <a:rPr lang="en-US" altLang="zh-CN" sz="3600" dirty="0"/>
              <a:t>6</a:t>
            </a:r>
            <a:endParaRPr lang="en-US" sz="3600" dirty="0"/>
          </a:p>
        </p:txBody>
      </p:sp>
      <p:grpSp>
        <p:nvGrpSpPr>
          <p:cNvPr id="47" name="Group 46">
            <a:extLst>
              <a:ext uri="{FF2B5EF4-FFF2-40B4-BE49-F238E27FC236}">
                <a16:creationId xmlns:a16="http://schemas.microsoft.com/office/drawing/2014/main" id="{A17BB076-A975-BC45-B69E-67CCA51335C1}"/>
              </a:ext>
            </a:extLst>
          </p:cNvPr>
          <p:cNvGrpSpPr/>
          <p:nvPr/>
        </p:nvGrpSpPr>
        <p:grpSpPr>
          <a:xfrm>
            <a:off x="6535549" y="3394724"/>
            <a:ext cx="652743" cy="3011216"/>
            <a:chOff x="6535549" y="3394724"/>
            <a:chExt cx="652743" cy="3011216"/>
          </a:xfrm>
        </p:grpSpPr>
        <p:sp>
          <p:nvSpPr>
            <p:cNvPr id="23" name="TextBox 22">
              <a:extLst>
                <a:ext uri="{FF2B5EF4-FFF2-40B4-BE49-F238E27FC236}">
                  <a16:creationId xmlns:a16="http://schemas.microsoft.com/office/drawing/2014/main" id="{06FBB4FD-A04C-B74A-8080-E5C123F27A0C}"/>
                </a:ext>
              </a:extLst>
            </p:cNvPr>
            <p:cNvSpPr txBox="1"/>
            <p:nvPr/>
          </p:nvSpPr>
          <p:spPr>
            <a:xfrm>
              <a:off x="6535549" y="3394724"/>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6535549" y="4205011"/>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6535549" y="5043898"/>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6535549" y="5759609"/>
              <a:ext cx="652743" cy="646331"/>
            </a:xfrm>
            <a:prstGeom prst="rect">
              <a:avLst/>
            </a:prstGeom>
            <a:noFill/>
          </p:spPr>
          <p:txBody>
            <a:bodyPr wrap="none" rtlCol="0">
              <a:spAutoFit/>
            </a:bodyPr>
            <a:lstStyle/>
            <a:p>
              <a:r>
                <a:rPr lang="en-US" altLang="zh-CN" sz="3600" dirty="0"/>
                <a:t>13</a:t>
              </a:r>
              <a:endParaRPr lang="en-US" sz="3600" dirty="0"/>
            </a:p>
          </p:txBody>
        </p:sp>
      </p:grpSp>
      <p:grpSp>
        <p:nvGrpSpPr>
          <p:cNvPr id="37" name="Group 36">
            <a:extLst>
              <a:ext uri="{FF2B5EF4-FFF2-40B4-BE49-F238E27FC236}">
                <a16:creationId xmlns:a16="http://schemas.microsoft.com/office/drawing/2014/main" id="{9F567AB1-640A-2443-A47D-86612FE69907}"/>
              </a:ext>
            </a:extLst>
          </p:cNvPr>
          <p:cNvGrpSpPr/>
          <p:nvPr/>
        </p:nvGrpSpPr>
        <p:grpSpPr>
          <a:xfrm>
            <a:off x="3753852" y="865130"/>
            <a:ext cx="2661380" cy="646331"/>
            <a:chOff x="3753852" y="865130"/>
            <a:chExt cx="2661380" cy="646331"/>
          </a:xfrm>
        </p:grpSpPr>
        <p:sp>
          <p:nvSpPr>
            <p:cNvPr id="4" name="Rounded Rectangle 3">
              <a:extLst>
                <a:ext uri="{FF2B5EF4-FFF2-40B4-BE49-F238E27FC236}">
                  <a16:creationId xmlns:a16="http://schemas.microsoft.com/office/drawing/2014/main" id="{A2ECBDE2-870B-CF43-9371-57F95D765CAC}"/>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AE18D8-9DC9-644A-A5F5-777C35C7AFE3}"/>
                </a:ext>
              </a:extLst>
            </p:cNvPr>
            <p:cNvCxnSpPr>
              <a:stCxn id="13" idx="3"/>
              <a:endCxn id="4"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1FA204-B8F9-AD45-8BA5-B6ED8840A83A}"/>
                </a:ext>
              </a:extLst>
            </p:cNvPr>
            <p:cNvCxnSpPr>
              <a:cxnSpLocks/>
              <a:stCxn id="4"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87315875-7220-F44E-807F-35FBB2F4D151}"/>
              </a:ext>
            </a:extLst>
          </p:cNvPr>
          <p:cNvGrpSpPr/>
          <p:nvPr/>
        </p:nvGrpSpPr>
        <p:grpSpPr>
          <a:xfrm>
            <a:off x="3756817" y="1775767"/>
            <a:ext cx="2661380" cy="646331"/>
            <a:chOff x="3753852" y="865130"/>
            <a:chExt cx="2661380" cy="646331"/>
          </a:xfrm>
        </p:grpSpPr>
        <p:sp>
          <p:nvSpPr>
            <p:cNvPr id="39" name="Rounded Rectangle 38">
              <a:extLst>
                <a:ext uri="{FF2B5EF4-FFF2-40B4-BE49-F238E27FC236}">
                  <a16:creationId xmlns:a16="http://schemas.microsoft.com/office/drawing/2014/main" id="{64740FF5-C206-924C-AEA6-FEA322BF901A}"/>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2E32D99A-0116-574E-8778-E45E4DA6E019}"/>
                </a:ext>
              </a:extLst>
            </p:cNvPr>
            <p:cNvCxnSpPr>
              <a:endCxn id="39"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52D5ABE-74C0-6F43-B3DB-94109450F2F7}"/>
                </a:ext>
              </a:extLst>
            </p:cNvPr>
            <p:cNvCxnSpPr>
              <a:cxnSpLocks/>
              <a:stCxn id="39"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8C937837-CE4F-E540-8CED-7B2469DEC7CF}"/>
              </a:ext>
            </a:extLst>
          </p:cNvPr>
          <p:cNvGrpSpPr/>
          <p:nvPr/>
        </p:nvGrpSpPr>
        <p:grpSpPr>
          <a:xfrm>
            <a:off x="3753852" y="2536916"/>
            <a:ext cx="2661380" cy="646331"/>
            <a:chOff x="3753852" y="865130"/>
            <a:chExt cx="2661380" cy="646331"/>
          </a:xfrm>
        </p:grpSpPr>
        <p:sp>
          <p:nvSpPr>
            <p:cNvPr id="43" name="Rounded Rectangle 42">
              <a:extLst>
                <a:ext uri="{FF2B5EF4-FFF2-40B4-BE49-F238E27FC236}">
                  <a16:creationId xmlns:a16="http://schemas.microsoft.com/office/drawing/2014/main" id="{57F0F539-CB90-A443-9694-7D48B323EA58}"/>
                </a:ext>
              </a:extLst>
            </p:cNvPr>
            <p:cNvSpPr/>
            <p:nvPr/>
          </p:nvSpPr>
          <p:spPr>
            <a:xfrm>
              <a:off x="4572000" y="865130"/>
              <a:ext cx="1130968" cy="646331"/>
            </a:xfrm>
            <a:prstGeom prst="roundRect">
              <a:avLst/>
            </a:prstGeom>
            <a:noFill/>
            <a:ln w="31750">
              <a:solidFill>
                <a:srgbClr val="00B0F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5BD1A06E-DBDE-4741-BAD3-9C3DE7C81DC7}"/>
                </a:ext>
              </a:extLst>
            </p:cNvPr>
            <p:cNvCxnSpPr>
              <a:endCxn id="43" idx="1"/>
            </p:cNvCxnSpPr>
            <p:nvPr/>
          </p:nvCxnSpPr>
          <p:spPr>
            <a:xfrm>
              <a:off x="3753852" y="1188296"/>
              <a:ext cx="818148"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6ECD99-6CD8-E149-A38B-B69E2E3EC129}"/>
                </a:ext>
              </a:extLst>
            </p:cNvPr>
            <p:cNvCxnSpPr>
              <a:cxnSpLocks/>
              <a:stCxn id="43" idx="3"/>
            </p:cNvCxnSpPr>
            <p:nvPr/>
          </p:nvCxnSpPr>
          <p:spPr>
            <a:xfrm>
              <a:off x="5702968" y="1188296"/>
              <a:ext cx="712264" cy="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85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CSS342 Data Structures, Algorithms, and Discrete Mathematics (I)</a:t>
            </a:r>
          </a:p>
        </p:txBody>
      </p:sp>
    </p:spTree>
    <p:extLst>
      <p:ext uri="{BB962C8B-B14F-4D97-AF65-F5344CB8AC3E}">
        <p14:creationId xmlns:p14="http://schemas.microsoft.com/office/powerpoint/2010/main" val="273991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83994" y="429638"/>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30980" y="1408303"/>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05093" y="2913410"/>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75136" y="2107411"/>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33416" y="5399100"/>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02463" y="4572558"/>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04684" y="3719410"/>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62648" y="429638"/>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4931" y="1475313"/>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4931" y="2255382"/>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4931" y="3094269"/>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4931" y="3904556"/>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4931" y="4743443"/>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4931" y="5459154"/>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145382" y="5853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145382" y="9459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145382" y="13065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145382" y="16671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145382" y="20276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145382" y="23882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145382" y="27488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145382" y="31094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145382" y="38305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145382" y="419114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145382" y="455171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145382" y="4912293"/>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145382" y="5272868"/>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145382" y="563344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47" name="Straight Arrow Connector 46">
            <a:extLst>
              <a:ext uri="{FF2B5EF4-FFF2-40B4-BE49-F238E27FC236}">
                <a16:creationId xmlns:a16="http://schemas.microsoft.com/office/drawing/2014/main" id="{032F3F09-D574-B647-84B8-8B3783C5105B}"/>
              </a:ext>
            </a:extLst>
          </p:cNvPr>
          <p:cNvCxnSpPr>
            <a:cxnSpLocks/>
            <a:stCxn id="20" idx="3"/>
            <a:endCxn id="28" idx="1"/>
          </p:cNvCxnSpPr>
          <p:nvPr/>
        </p:nvCxnSpPr>
        <p:spPr>
          <a:xfrm>
            <a:off x="4781352" y="752804"/>
            <a:ext cx="1364030" cy="1350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A7B6E1E2-8E4A-8A45-8D88-4AE213FF899F}"/>
              </a:ext>
            </a:extLst>
          </p:cNvPr>
          <p:cNvCxnSpPr>
            <a:cxnSpLocks/>
            <a:stCxn id="21" idx="3"/>
            <a:endCxn id="31" idx="1"/>
          </p:cNvCxnSpPr>
          <p:nvPr/>
        </p:nvCxnSpPr>
        <p:spPr>
          <a:xfrm>
            <a:off x="4723635" y="1798479"/>
            <a:ext cx="1421747" cy="49550"/>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19E0312-1E5C-EB46-88E1-379F55737E86}"/>
              </a:ext>
            </a:extLst>
          </p:cNvPr>
          <p:cNvCxnSpPr>
            <a:cxnSpLocks/>
            <a:stCxn id="22" idx="3"/>
            <a:endCxn id="37" idx="1"/>
          </p:cNvCxnSpPr>
          <p:nvPr/>
        </p:nvCxnSpPr>
        <p:spPr>
          <a:xfrm>
            <a:off x="4723635" y="2578548"/>
            <a:ext cx="1421747" cy="3512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CDC316D-7786-0549-8E59-F2FB48E82FEE}"/>
              </a:ext>
            </a:extLst>
          </p:cNvPr>
          <p:cNvCxnSpPr>
            <a:cxnSpLocks/>
            <a:stCxn id="23" idx="3"/>
            <a:endCxn id="38" idx="1"/>
          </p:cNvCxnSpPr>
          <p:nvPr/>
        </p:nvCxnSpPr>
        <p:spPr>
          <a:xfrm flipV="1">
            <a:off x="4723635" y="3290329"/>
            <a:ext cx="1421747" cy="127106"/>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642C03CF-2347-F644-8B39-C607DFB295EE}"/>
              </a:ext>
            </a:extLst>
          </p:cNvPr>
          <p:cNvSpPr/>
          <p:nvPr/>
        </p:nvSpPr>
        <p:spPr>
          <a:xfrm>
            <a:off x="6145382" y="3469989"/>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63" name="Straight Arrow Connector 62">
            <a:extLst>
              <a:ext uri="{FF2B5EF4-FFF2-40B4-BE49-F238E27FC236}">
                <a16:creationId xmlns:a16="http://schemas.microsoft.com/office/drawing/2014/main" id="{D6611A73-B2D3-4C4A-AC63-C10506ADEFEF}"/>
              </a:ext>
            </a:extLst>
          </p:cNvPr>
          <p:cNvCxnSpPr>
            <a:cxnSpLocks/>
            <a:stCxn id="24" idx="3"/>
            <a:endCxn id="40" idx="1"/>
          </p:cNvCxnSpPr>
          <p:nvPr/>
        </p:nvCxnSpPr>
        <p:spPr>
          <a:xfrm flipV="1">
            <a:off x="4723635" y="4011479"/>
            <a:ext cx="1421747" cy="216243"/>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33A5AE6E-4A15-F649-BACB-BFBA76AE0ED8}"/>
              </a:ext>
            </a:extLst>
          </p:cNvPr>
          <p:cNvCxnSpPr>
            <a:cxnSpLocks/>
            <a:stCxn id="25" idx="3"/>
            <a:endCxn id="43" idx="1"/>
          </p:cNvCxnSpPr>
          <p:nvPr/>
        </p:nvCxnSpPr>
        <p:spPr>
          <a:xfrm>
            <a:off x="4957674" y="5066609"/>
            <a:ext cx="1187708" cy="26595"/>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5DEC91A-EE89-DA43-BAC9-6F69844C8749}"/>
              </a:ext>
            </a:extLst>
          </p:cNvPr>
          <p:cNvCxnSpPr>
            <a:cxnSpLocks/>
            <a:stCxn id="26" idx="3"/>
            <a:endCxn id="44" idx="1"/>
          </p:cNvCxnSpPr>
          <p:nvPr/>
        </p:nvCxnSpPr>
        <p:spPr>
          <a:xfrm flipV="1">
            <a:off x="4957674" y="5453779"/>
            <a:ext cx="1187708" cy="328541"/>
          </a:xfrm>
          <a:prstGeom prst="straightConnector1">
            <a:avLst/>
          </a:prstGeom>
          <a:ln>
            <a:solidFill>
              <a:srgbClr val="0070C0"/>
            </a:solidFill>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34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47"/>
                                        </p:tgtEl>
                                        <p:attrNameLst>
                                          <p:attrName>fillcolor</p:attrName>
                                        </p:attrNameLst>
                                      </p:cBhvr>
                                      <p:to>
                                        <a:srgbClr val="FFFC00"/>
                                      </p:to>
                                    </p:animClr>
                                    <p:set>
                                      <p:cBhvr>
                                        <p:cTn id="31" dur="500" fill="hold"/>
                                        <p:tgtEl>
                                          <p:spTgt spid="47"/>
                                        </p:tgtEl>
                                        <p:attrNameLst>
                                          <p:attrName>fill.type</p:attrName>
                                        </p:attrNameLst>
                                      </p:cBhvr>
                                      <p:to>
                                        <p:strVal val="solid"/>
                                      </p:to>
                                    </p:set>
                                    <p:set>
                                      <p:cBhvr>
                                        <p:cTn id="32" dur="500" fill="hold"/>
                                        <p:tgtEl>
                                          <p:spTgt spid="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31"/>
                                        </p:tgtEl>
                                        <p:attrNameLst>
                                          <p:attrName>fillcolor</p:attrName>
                                        </p:attrNameLst>
                                      </p:cBhvr>
                                      <p:to>
                                        <a:srgbClr val="FFFC00"/>
                                      </p:to>
                                    </p:animClr>
                                    <p:set>
                                      <p:cBhvr>
                                        <p:cTn id="35" dur="500" fill="hold"/>
                                        <p:tgtEl>
                                          <p:spTgt spid="31"/>
                                        </p:tgtEl>
                                        <p:attrNameLst>
                                          <p:attrName>fill.type</p:attrName>
                                        </p:attrNameLst>
                                      </p:cBhvr>
                                      <p:to>
                                        <p:strVal val="solid"/>
                                      </p:to>
                                    </p:set>
                                    <p:set>
                                      <p:cBhvr>
                                        <p:cTn id="36" dur="500" fill="hold"/>
                                        <p:tgtEl>
                                          <p:spTgt spid="31"/>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37"/>
                                        </p:tgtEl>
                                        <p:attrNameLst>
                                          <p:attrName>fillcolor</p:attrName>
                                        </p:attrNameLst>
                                      </p:cBhvr>
                                      <p:to>
                                        <a:srgbClr val="FFFC00"/>
                                      </p:to>
                                    </p:animClr>
                                    <p:set>
                                      <p:cBhvr>
                                        <p:cTn id="39" dur="500" fill="hold"/>
                                        <p:tgtEl>
                                          <p:spTgt spid="37"/>
                                        </p:tgtEl>
                                        <p:attrNameLst>
                                          <p:attrName>fill.type</p:attrName>
                                        </p:attrNameLst>
                                      </p:cBhvr>
                                      <p:to>
                                        <p:strVal val="solid"/>
                                      </p:to>
                                    </p:set>
                                    <p:set>
                                      <p:cBhvr>
                                        <p:cTn id="40" dur="500" fill="hold"/>
                                        <p:tgtEl>
                                          <p:spTgt spid="37"/>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38"/>
                                        </p:tgtEl>
                                        <p:attrNameLst>
                                          <p:attrName>fillcolor</p:attrName>
                                        </p:attrNameLst>
                                      </p:cBhvr>
                                      <p:to>
                                        <a:srgbClr val="FFFC00"/>
                                      </p:to>
                                    </p:animClr>
                                    <p:set>
                                      <p:cBhvr>
                                        <p:cTn id="43" dur="500" fill="hold"/>
                                        <p:tgtEl>
                                          <p:spTgt spid="38"/>
                                        </p:tgtEl>
                                        <p:attrNameLst>
                                          <p:attrName>fill.type</p:attrName>
                                        </p:attrNameLst>
                                      </p:cBhvr>
                                      <p:to>
                                        <p:strVal val="solid"/>
                                      </p:to>
                                    </p:set>
                                    <p:set>
                                      <p:cBhvr>
                                        <p:cTn id="44" dur="500" fill="hold"/>
                                        <p:tgtEl>
                                          <p:spTgt spid="38"/>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40"/>
                                        </p:tgtEl>
                                        <p:attrNameLst>
                                          <p:attrName>fillcolor</p:attrName>
                                        </p:attrNameLst>
                                      </p:cBhvr>
                                      <p:to>
                                        <a:srgbClr val="FFFC00"/>
                                      </p:to>
                                    </p:animClr>
                                    <p:set>
                                      <p:cBhvr>
                                        <p:cTn id="47" dur="500" fill="hold"/>
                                        <p:tgtEl>
                                          <p:spTgt spid="40"/>
                                        </p:tgtEl>
                                        <p:attrNameLst>
                                          <p:attrName>fill.type</p:attrName>
                                        </p:attrNameLst>
                                      </p:cBhvr>
                                      <p:to>
                                        <p:strVal val="solid"/>
                                      </p:to>
                                    </p:set>
                                    <p:set>
                                      <p:cBhvr>
                                        <p:cTn id="48" dur="500" fill="hold"/>
                                        <p:tgtEl>
                                          <p:spTgt spid="40"/>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43"/>
                                        </p:tgtEl>
                                        <p:attrNameLst>
                                          <p:attrName>fillcolor</p:attrName>
                                        </p:attrNameLst>
                                      </p:cBhvr>
                                      <p:to>
                                        <a:srgbClr val="FFFC00"/>
                                      </p:to>
                                    </p:animClr>
                                    <p:set>
                                      <p:cBhvr>
                                        <p:cTn id="51" dur="500" fill="hold"/>
                                        <p:tgtEl>
                                          <p:spTgt spid="43"/>
                                        </p:tgtEl>
                                        <p:attrNameLst>
                                          <p:attrName>fill.type</p:attrName>
                                        </p:attrNameLst>
                                      </p:cBhvr>
                                      <p:to>
                                        <p:strVal val="solid"/>
                                      </p:to>
                                    </p:set>
                                    <p:set>
                                      <p:cBhvr>
                                        <p:cTn id="52" dur="500" fill="hold"/>
                                        <p:tgtEl>
                                          <p:spTgt spid="43"/>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44"/>
                                        </p:tgtEl>
                                        <p:attrNameLst>
                                          <p:attrName>fillcolor</p:attrName>
                                        </p:attrNameLst>
                                      </p:cBhvr>
                                      <p:to>
                                        <a:srgbClr val="FFFC00"/>
                                      </p:to>
                                    </p:animClr>
                                    <p:set>
                                      <p:cBhvr>
                                        <p:cTn id="55" dur="500" fill="hold"/>
                                        <p:tgtEl>
                                          <p:spTgt spid="44"/>
                                        </p:tgtEl>
                                        <p:attrNameLst>
                                          <p:attrName>fill.type</p:attrName>
                                        </p:attrNameLst>
                                      </p:cBhvr>
                                      <p:to>
                                        <p:strVal val="solid"/>
                                      </p:to>
                                    </p:set>
                                    <p:set>
                                      <p:cBhvr>
                                        <p:cTn id="56" dur="500" fill="hold"/>
                                        <p:tgtEl>
                                          <p:spTgt spid="44"/>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28"/>
                                        </p:tgtEl>
                                        <p:attrNameLst>
                                          <p:attrName>fillcolor</p:attrName>
                                        </p:attrNameLst>
                                      </p:cBhvr>
                                      <p:to>
                                        <a:srgbClr val="FFFC00"/>
                                      </p:to>
                                    </p:animClr>
                                    <p:set>
                                      <p:cBhvr>
                                        <p:cTn id="59" dur="500" fill="hold"/>
                                        <p:tgtEl>
                                          <p:spTgt spid="28"/>
                                        </p:tgtEl>
                                        <p:attrNameLst>
                                          <p:attrName>fill.type</p:attrName>
                                        </p:attrNameLst>
                                      </p:cBhvr>
                                      <p:to>
                                        <p:strVal val="solid"/>
                                      </p:to>
                                    </p:set>
                                    <p:set>
                                      <p:cBhvr>
                                        <p:cTn id="60"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065A6-38BB-E24C-A7F2-E44B63EA78A1}"/>
              </a:ext>
            </a:extLst>
          </p:cNvPr>
          <p:cNvPicPr>
            <a:picLocks noChangeAspect="1"/>
          </p:cNvPicPr>
          <p:nvPr/>
        </p:nvPicPr>
        <p:blipFill>
          <a:blip r:embed="rId2"/>
          <a:stretch>
            <a:fillRect/>
          </a:stretch>
        </p:blipFill>
        <p:spPr>
          <a:xfrm>
            <a:off x="2296026" y="140880"/>
            <a:ext cx="1409700" cy="939800"/>
          </a:xfrm>
          <a:prstGeom prst="rect">
            <a:avLst/>
          </a:prstGeom>
        </p:spPr>
      </p:pic>
      <p:pic>
        <p:nvPicPr>
          <p:cNvPr id="14" name="Picture 13">
            <a:extLst>
              <a:ext uri="{FF2B5EF4-FFF2-40B4-BE49-F238E27FC236}">
                <a16:creationId xmlns:a16="http://schemas.microsoft.com/office/drawing/2014/main" id="{F39B6FCE-D1E7-1645-844A-006B71CE13FE}"/>
              </a:ext>
            </a:extLst>
          </p:cNvPr>
          <p:cNvPicPr>
            <a:picLocks noChangeAspect="1"/>
          </p:cNvPicPr>
          <p:nvPr/>
        </p:nvPicPr>
        <p:blipFill rotWithShape="1">
          <a:blip r:embed="rId3"/>
          <a:srcRect b="9122"/>
          <a:stretch/>
        </p:blipFill>
        <p:spPr>
          <a:xfrm>
            <a:off x="2443012" y="1119545"/>
            <a:ext cx="1115728" cy="660244"/>
          </a:xfrm>
          <a:prstGeom prst="rect">
            <a:avLst/>
          </a:prstGeom>
        </p:spPr>
      </p:pic>
      <p:pic>
        <p:nvPicPr>
          <p:cNvPr id="15" name="Picture 14">
            <a:extLst>
              <a:ext uri="{FF2B5EF4-FFF2-40B4-BE49-F238E27FC236}">
                <a16:creationId xmlns:a16="http://schemas.microsoft.com/office/drawing/2014/main" id="{53F260F2-5B1D-4849-94C8-273E7DA6CBE7}"/>
              </a:ext>
            </a:extLst>
          </p:cNvPr>
          <p:cNvPicPr>
            <a:picLocks noChangeAspect="1"/>
          </p:cNvPicPr>
          <p:nvPr/>
        </p:nvPicPr>
        <p:blipFill>
          <a:blip r:embed="rId4"/>
          <a:stretch>
            <a:fillRect/>
          </a:stretch>
        </p:blipFill>
        <p:spPr>
          <a:xfrm>
            <a:off x="2317125" y="2624652"/>
            <a:ext cx="1367503" cy="767136"/>
          </a:xfrm>
          <a:prstGeom prst="rect">
            <a:avLst/>
          </a:prstGeom>
        </p:spPr>
      </p:pic>
      <p:pic>
        <p:nvPicPr>
          <p:cNvPr id="16" name="Picture 15">
            <a:extLst>
              <a:ext uri="{FF2B5EF4-FFF2-40B4-BE49-F238E27FC236}">
                <a16:creationId xmlns:a16="http://schemas.microsoft.com/office/drawing/2014/main" id="{823329EF-B973-FC4D-A98A-CEABF17D31F9}"/>
              </a:ext>
            </a:extLst>
          </p:cNvPr>
          <p:cNvPicPr>
            <a:picLocks noChangeAspect="1"/>
          </p:cNvPicPr>
          <p:nvPr/>
        </p:nvPicPr>
        <p:blipFill>
          <a:blip r:embed="rId5"/>
          <a:stretch>
            <a:fillRect/>
          </a:stretch>
        </p:blipFill>
        <p:spPr>
          <a:xfrm>
            <a:off x="2387168" y="1818653"/>
            <a:ext cx="1227416" cy="767135"/>
          </a:xfrm>
          <a:prstGeom prst="rect">
            <a:avLst/>
          </a:prstGeom>
        </p:spPr>
      </p:pic>
      <p:pic>
        <p:nvPicPr>
          <p:cNvPr id="17" name="Picture 16">
            <a:extLst>
              <a:ext uri="{FF2B5EF4-FFF2-40B4-BE49-F238E27FC236}">
                <a16:creationId xmlns:a16="http://schemas.microsoft.com/office/drawing/2014/main" id="{F2670699-6ED1-5D46-83BD-1A3D80B63314}"/>
              </a:ext>
            </a:extLst>
          </p:cNvPr>
          <p:cNvPicPr>
            <a:picLocks noChangeAspect="1"/>
          </p:cNvPicPr>
          <p:nvPr/>
        </p:nvPicPr>
        <p:blipFill>
          <a:blip r:embed="rId6"/>
          <a:stretch>
            <a:fillRect/>
          </a:stretch>
        </p:blipFill>
        <p:spPr>
          <a:xfrm>
            <a:off x="2445448" y="5110342"/>
            <a:ext cx="1110857" cy="775837"/>
          </a:xfrm>
          <a:prstGeom prst="rect">
            <a:avLst/>
          </a:prstGeom>
        </p:spPr>
      </p:pic>
      <p:pic>
        <p:nvPicPr>
          <p:cNvPr id="18" name="Picture 17">
            <a:extLst>
              <a:ext uri="{FF2B5EF4-FFF2-40B4-BE49-F238E27FC236}">
                <a16:creationId xmlns:a16="http://schemas.microsoft.com/office/drawing/2014/main" id="{2E451283-F311-8D42-B0E2-A66FDE4B12A2}"/>
              </a:ext>
            </a:extLst>
          </p:cNvPr>
          <p:cNvPicPr>
            <a:picLocks noChangeAspect="1"/>
          </p:cNvPicPr>
          <p:nvPr/>
        </p:nvPicPr>
        <p:blipFill>
          <a:blip r:embed="rId7"/>
          <a:stretch>
            <a:fillRect/>
          </a:stretch>
        </p:blipFill>
        <p:spPr>
          <a:xfrm>
            <a:off x="2414495" y="4283800"/>
            <a:ext cx="1172762" cy="787676"/>
          </a:xfrm>
          <a:prstGeom prst="rect">
            <a:avLst/>
          </a:prstGeom>
        </p:spPr>
      </p:pic>
      <p:pic>
        <p:nvPicPr>
          <p:cNvPr id="19" name="Picture 18">
            <a:extLst>
              <a:ext uri="{FF2B5EF4-FFF2-40B4-BE49-F238E27FC236}">
                <a16:creationId xmlns:a16="http://schemas.microsoft.com/office/drawing/2014/main" id="{69FD326E-DF4B-2349-8A10-D7FBA35A6D6A}"/>
              </a:ext>
            </a:extLst>
          </p:cNvPr>
          <p:cNvPicPr>
            <a:picLocks noChangeAspect="1"/>
          </p:cNvPicPr>
          <p:nvPr/>
        </p:nvPicPr>
        <p:blipFill>
          <a:blip r:embed="rId8"/>
          <a:stretch>
            <a:fillRect/>
          </a:stretch>
        </p:blipFill>
        <p:spPr>
          <a:xfrm>
            <a:off x="2416716" y="3430652"/>
            <a:ext cx="1168321" cy="814284"/>
          </a:xfrm>
          <a:prstGeom prst="rect">
            <a:avLst/>
          </a:prstGeom>
        </p:spPr>
      </p:pic>
      <p:sp>
        <p:nvSpPr>
          <p:cNvPr id="20" name="TextBox 19">
            <a:extLst>
              <a:ext uri="{FF2B5EF4-FFF2-40B4-BE49-F238E27FC236}">
                <a16:creationId xmlns:a16="http://schemas.microsoft.com/office/drawing/2014/main" id="{76C23CAE-8CAE-CE47-9CFF-E26C54757FF1}"/>
              </a:ext>
            </a:extLst>
          </p:cNvPr>
          <p:cNvSpPr txBox="1"/>
          <p:nvPr/>
        </p:nvSpPr>
        <p:spPr>
          <a:xfrm>
            <a:off x="4309640" y="294501"/>
            <a:ext cx="418704" cy="646331"/>
          </a:xfrm>
          <a:prstGeom prst="rect">
            <a:avLst/>
          </a:prstGeom>
          <a:noFill/>
        </p:spPr>
        <p:txBody>
          <a:bodyPr wrap="none" rtlCol="0">
            <a:spAutoFit/>
          </a:bodyPr>
          <a:lstStyle/>
          <a:p>
            <a:r>
              <a:rPr lang="en-US" altLang="zh-CN" sz="3600" dirty="0"/>
              <a:t>0</a:t>
            </a:r>
            <a:endParaRPr lang="en-US" sz="3600" dirty="0"/>
          </a:p>
        </p:txBody>
      </p:sp>
      <p:sp>
        <p:nvSpPr>
          <p:cNvPr id="21" name="TextBox 20">
            <a:extLst>
              <a:ext uri="{FF2B5EF4-FFF2-40B4-BE49-F238E27FC236}">
                <a16:creationId xmlns:a16="http://schemas.microsoft.com/office/drawing/2014/main" id="{F9E8463A-E77B-FF49-A238-6DFA2A2F53B8}"/>
              </a:ext>
            </a:extLst>
          </p:cNvPr>
          <p:cNvSpPr txBox="1"/>
          <p:nvPr/>
        </p:nvSpPr>
        <p:spPr>
          <a:xfrm>
            <a:off x="4309640" y="1126501"/>
            <a:ext cx="418704" cy="646331"/>
          </a:xfrm>
          <a:prstGeom prst="rect">
            <a:avLst/>
          </a:prstGeom>
          <a:noFill/>
        </p:spPr>
        <p:txBody>
          <a:bodyPr wrap="none" rtlCol="0">
            <a:spAutoFit/>
          </a:bodyPr>
          <a:lstStyle/>
          <a:p>
            <a:r>
              <a:rPr lang="en-US" altLang="zh-CN" sz="3600" dirty="0"/>
              <a:t>3</a:t>
            </a:r>
            <a:endParaRPr lang="en-US" sz="3600" dirty="0"/>
          </a:p>
        </p:txBody>
      </p:sp>
      <p:sp>
        <p:nvSpPr>
          <p:cNvPr id="22" name="TextBox 21">
            <a:extLst>
              <a:ext uri="{FF2B5EF4-FFF2-40B4-BE49-F238E27FC236}">
                <a16:creationId xmlns:a16="http://schemas.microsoft.com/office/drawing/2014/main" id="{A8D48B69-E63A-EE46-8B3E-FFC70B341706}"/>
              </a:ext>
            </a:extLst>
          </p:cNvPr>
          <p:cNvSpPr txBox="1"/>
          <p:nvPr/>
        </p:nvSpPr>
        <p:spPr>
          <a:xfrm>
            <a:off x="4309640" y="1906570"/>
            <a:ext cx="418704" cy="646331"/>
          </a:xfrm>
          <a:prstGeom prst="rect">
            <a:avLst/>
          </a:prstGeom>
          <a:noFill/>
        </p:spPr>
        <p:txBody>
          <a:bodyPr wrap="none" rtlCol="0">
            <a:spAutoFit/>
          </a:bodyPr>
          <a:lstStyle/>
          <a:p>
            <a:r>
              <a:rPr lang="en-US" altLang="zh-CN" sz="3600" dirty="0"/>
              <a:t>6</a:t>
            </a:r>
            <a:endParaRPr lang="en-US" sz="3600" dirty="0"/>
          </a:p>
        </p:txBody>
      </p:sp>
      <p:sp>
        <p:nvSpPr>
          <p:cNvPr id="23" name="TextBox 22">
            <a:extLst>
              <a:ext uri="{FF2B5EF4-FFF2-40B4-BE49-F238E27FC236}">
                <a16:creationId xmlns:a16="http://schemas.microsoft.com/office/drawing/2014/main" id="{06FBB4FD-A04C-B74A-8080-E5C123F27A0C}"/>
              </a:ext>
            </a:extLst>
          </p:cNvPr>
          <p:cNvSpPr txBox="1"/>
          <p:nvPr/>
        </p:nvSpPr>
        <p:spPr>
          <a:xfrm>
            <a:off x="4309640" y="2745457"/>
            <a:ext cx="418704" cy="646331"/>
          </a:xfrm>
          <a:prstGeom prst="rect">
            <a:avLst/>
          </a:prstGeom>
          <a:noFill/>
        </p:spPr>
        <p:txBody>
          <a:bodyPr wrap="none" rtlCol="0">
            <a:spAutoFit/>
          </a:bodyPr>
          <a:lstStyle/>
          <a:p>
            <a:r>
              <a:rPr lang="en-US" altLang="zh-CN" sz="3600" dirty="0"/>
              <a:t>7</a:t>
            </a:r>
            <a:endParaRPr lang="en-US" sz="3600" dirty="0"/>
          </a:p>
        </p:txBody>
      </p:sp>
      <p:sp>
        <p:nvSpPr>
          <p:cNvPr id="24" name="TextBox 23">
            <a:extLst>
              <a:ext uri="{FF2B5EF4-FFF2-40B4-BE49-F238E27FC236}">
                <a16:creationId xmlns:a16="http://schemas.microsoft.com/office/drawing/2014/main" id="{1BD28B2A-8F55-9742-917D-17B30D418829}"/>
              </a:ext>
            </a:extLst>
          </p:cNvPr>
          <p:cNvSpPr txBox="1"/>
          <p:nvPr/>
        </p:nvSpPr>
        <p:spPr>
          <a:xfrm>
            <a:off x="4309640" y="3555744"/>
            <a:ext cx="418704" cy="646331"/>
          </a:xfrm>
          <a:prstGeom prst="rect">
            <a:avLst/>
          </a:prstGeom>
          <a:noFill/>
        </p:spPr>
        <p:txBody>
          <a:bodyPr wrap="none" rtlCol="0">
            <a:spAutoFit/>
          </a:bodyPr>
          <a:lstStyle/>
          <a:p>
            <a:r>
              <a:rPr lang="en-US" altLang="zh-CN" sz="3600" dirty="0"/>
              <a:t>9</a:t>
            </a:r>
            <a:endParaRPr lang="en-US" sz="3600" dirty="0"/>
          </a:p>
        </p:txBody>
      </p:sp>
      <p:sp>
        <p:nvSpPr>
          <p:cNvPr id="25" name="TextBox 24">
            <a:extLst>
              <a:ext uri="{FF2B5EF4-FFF2-40B4-BE49-F238E27FC236}">
                <a16:creationId xmlns:a16="http://schemas.microsoft.com/office/drawing/2014/main" id="{B1D8FB05-32F2-6F41-A234-586E9F46E259}"/>
              </a:ext>
            </a:extLst>
          </p:cNvPr>
          <p:cNvSpPr txBox="1"/>
          <p:nvPr/>
        </p:nvSpPr>
        <p:spPr>
          <a:xfrm>
            <a:off x="4309640" y="4394631"/>
            <a:ext cx="652743" cy="646331"/>
          </a:xfrm>
          <a:prstGeom prst="rect">
            <a:avLst/>
          </a:prstGeom>
          <a:noFill/>
        </p:spPr>
        <p:txBody>
          <a:bodyPr wrap="none" rtlCol="0">
            <a:spAutoFit/>
          </a:bodyPr>
          <a:lstStyle/>
          <a:p>
            <a:r>
              <a:rPr lang="en-US" altLang="zh-CN" sz="3600" dirty="0"/>
              <a:t>12</a:t>
            </a:r>
            <a:endParaRPr lang="en-US" sz="3600" dirty="0"/>
          </a:p>
        </p:txBody>
      </p:sp>
      <p:sp>
        <p:nvSpPr>
          <p:cNvPr id="26" name="TextBox 25">
            <a:extLst>
              <a:ext uri="{FF2B5EF4-FFF2-40B4-BE49-F238E27FC236}">
                <a16:creationId xmlns:a16="http://schemas.microsoft.com/office/drawing/2014/main" id="{84E2D439-5738-B94B-B8AB-77CFD2A74DB9}"/>
              </a:ext>
            </a:extLst>
          </p:cNvPr>
          <p:cNvSpPr txBox="1"/>
          <p:nvPr/>
        </p:nvSpPr>
        <p:spPr>
          <a:xfrm>
            <a:off x="4309640" y="5110342"/>
            <a:ext cx="652743" cy="646331"/>
          </a:xfrm>
          <a:prstGeom prst="rect">
            <a:avLst/>
          </a:prstGeom>
          <a:noFill/>
        </p:spPr>
        <p:txBody>
          <a:bodyPr wrap="none" rtlCol="0">
            <a:spAutoFit/>
          </a:bodyPr>
          <a:lstStyle/>
          <a:p>
            <a:r>
              <a:rPr lang="en-US" altLang="zh-CN" sz="3600" dirty="0"/>
              <a:t>13</a:t>
            </a:r>
            <a:endParaRPr lang="en-US" sz="3600" dirty="0"/>
          </a:p>
        </p:txBody>
      </p:sp>
      <p:sp>
        <p:nvSpPr>
          <p:cNvPr id="28" name="Rectangle 27">
            <a:extLst>
              <a:ext uri="{FF2B5EF4-FFF2-40B4-BE49-F238E27FC236}">
                <a16:creationId xmlns:a16="http://schemas.microsoft.com/office/drawing/2014/main" id="{AB1B984A-351E-A641-8C09-BD85C00851BD}"/>
              </a:ext>
            </a:extLst>
          </p:cNvPr>
          <p:cNvSpPr/>
          <p:nvPr/>
        </p:nvSpPr>
        <p:spPr>
          <a:xfrm>
            <a:off x="6242840" y="7616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9" name="Rectangle 28">
            <a:extLst>
              <a:ext uri="{FF2B5EF4-FFF2-40B4-BE49-F238E27FC236}">
                <a16:creationId xmlns:a16="http://schemas.microsoft.com/office/drawing/2014/main" id="{36252A9A-43FF-DD43-A5A8-A7BE9CC8D4C0}"/>
              </a:ext>
            </a:extLst>
          </p:cNvPr>
          <p:cNvSpPr/>
          <p:nvPr/>
        </p:nvSpPr>
        <p:spPr>
          <a:xfrm>
            <a:off x="6242840" y="11222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0" name="Rectangle 29">
            <a:extLst>
              <a:ext uri="{FF2B5EF4-FFF2-40B4-BE49-F238E27FC236}">
                <a16:creationId xmlns:a16="http://schemas.microsoft.com/office/drawing/2014/main" id="{BDD6C8EB-34AA-F149-BA2A-71F62F19A5BC}"/>
              </a:ext>
            </a:extLst>
          </p:cNvPr>
          <p:cNvSpPr/>
          <p:nvPr/>
        </p:nvSpPr>
        <p:spPr>
          <a:xfrm>
            <a:off x="6242840" y="14828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1" name="Rectangle 30">
            <a:extLst>
              <a:ext uri="{FF2B5EF4-FFF2-40B4-BE49-F238E27FC236}">
                <a16:creationId xmlns:a16="http://schemas.microsoft.com/office/drawing/2014/main" id="{B6C8E320-D628-F54C-8634-2A311442B6A5}"/>
              </a:ext>
            </a:extLst>
          </p:cNvPr>
          <p:cNvSpPr/>
          <p:nvPr/>
        </p:nvSpPr>
        <p:spPr>
          <a:xfrm>
            <a:off x="6242840" y="18433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2" name="Rectangle 31">
            <a:extLst>
              <a:ext uri="{FF2B5EF4-FFF2-40B4-BE49-F238E27FC236}">
                <a16:creationId xmlns:a16="http://schemas.microsoft.com/office/drawing/2014/main" id="{C7B6B62D-08CF-1C4A-83D1-9A3A99C4CA4E}"/>
              </a:ext>
            </a:extLst>
          </p:cNvPr>
          <p:cNvSpPr/>
          <p:nvPr/>
        </p:nvSpPr>
        <p:spPr>
          <a:xfrm>
            <a:off x="6242840" y="220397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3" name="Rectangle 32">
            <a:extLst>
              <a:ext uri="{FF2B5EF4-FFF2-40B4-BE49-F238E27FC236}">
                <a16:creationId xmlns:a16="http://schemas.microsoft.com/office/drawing/2014/main" id="{1F6CBC89-1BF3-3C48-A35F-5834174E26C0}"/>
              </a:ext>
            </a:extLst>
          </p:cNvPr>
          <p:cNvSpPr/>
          <p:nvPr/>
        </p:nvSpPr>
        <p:spPr>
          <a:xfrm>
            <a:off x="6242840" y="256454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37" name="Rectangle 36">
            <a:extLst>
              <a:ext uri="{FF2B5EF4-FFF2-40B4-BE49-F238E27FC236}">
                <a16:creationId xmlns:a16="http://schemas.microsoft.com/office/drawing/2014/main" id="{9E6D291B-5A54-044C-86DA-DA4C2E958D16}"/>
              </a:ext>
            </a:extLst>
          </p:cNvPr>
          <p:cNvSpPr/>
          <p:nvPr/>
        </p:nvSpPr>
        <p:spPr>
          <a:xfrm>
            <a:off x="6242840" y="292512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38" name="Rectangle 37">
            <a:extLst>
              <a:ext uri="{FF2B5EF4-FFF2-40B4-BE49-F238E27FC236}">
                <a16:creationId xmlns:a16="http://schemas.microsoft.com/office/drawing/2014/main" id="{1C599531-66D0-E541-A165-614DB93C64A1}"/>
              </a:ext>
            </a:extLst>
          </p:cNvPr>
          <p:cNvSpPr/>
          <p:nvPr/>
        </p:nvSpPr>
        <p:spPr>
          <a:xfrm>
            <a:off x="6242840" y="328569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0" name="Rectangle 39">
            <a:extLst>
              <a:ext uri="{FF2B5EF4-FFF2-40B4-BE49-F238E27FC236}">
                <a16:creationId xmlns:a16="http://schemas.microsoft.com/office/drawing/2014/main" id="{D0066C63-DC24-FF4C-8487-ECB032C399A5}"/>
              </a:ext>
            </a:extLst>
          </p:cNvPr>
          <p:cNvSpPr/>
          <p:nvPr/>
        </p:nvSpPr>
        <p:spPr>
          <a:xfrm>
            <a:off x="6242840" y="40068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1" name="Rectangle 40">
            <a:extLst>
              <a:ext uri="{FF2B5EF4-FFF2-40B4-BE49-F238E27FC236}">
                <a16:creationId xmlns:a16="http://schemas.microsoft.com/office/drawing/2014/main" id="{CCB6C184-F850-5F40-9B6E-1AD98CA623F5}"/>
              </a:ext>
            </a:extLst>
          </p:cNvPr>
          <p:cNvSpPr/>
          <p:nvPr/>
        </p:nvSpPr>
        <p:spPr>
          <a:xfrm>
            <a:off x="6242840" y="436742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2" name="Rectangle 41">
            <a:extLst>
              <a:ext uri="{FF2B5EF4-FFF2-40B4-BE49-F238E27FC236}">
                <a16:creationId xmlns:a16="http://schemas.microsoft.com/office/drawing/2014/main" id="{A16C42C3-281A-4849-8C1C-582B0E37E5DC}"/>
              </a:ext>
            </a:extLst>
          </p:cNvPr>
          <p:cNvSpPr/>
          <p:nvPr/>
        </p:nvSpPr>
        <p:spPr>
          <a:xfrm>
            <a:off x="6242840" y="472799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3" name="Rectangle 42">
            <a:extLst>
              <a:ext uri="{FF2B5EF4-FFF2-40B4-BE49-F238E27FC236}">
                <a16:creationId xmlns:a16="http://schemas.microsoft.com/office/drawing/2014/main" id="{1B306638-B9A6-5F4F-9D7F-2A9B2563F96C}"/>
              </a:ext>
            </a:extLst>
          </p:cNvPr>
          <p:cNvSpPr/>
          <p:nvPr/>
        </p:nvSpPr>
        <p:spPr>
          <a:xfrm>
            <a:off x="6242840" y="508857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4" name="Rectangle 43">
            <a:extLst>
              <a:ext uri="{FF2B5EF4-FFF2-40B4-BE49-F238E27FC236}">
                <a16:creationId xmlns:a16="http://schemas.microsoft.com/office/drawing/2014/main" id="{D5468A5A-E3DB-8C43-A35B-AD3C90403B92}"/>
              </a:ext>
            </a:extLst>
          </p:cNvPr>
          <p:cNvSpPr/>
          <p:nvPr/>
        </p:nvSpPr>
        <p:spPr>
          <a:xfrm>
            <a:off x="6242840" y="544914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45" name="Rectangle 44">
            <a:extLst>
              <a:ext uri="{FF2B5EF4-FFF2-40B4-BE49-F238E27FC236}">
                <a16:creationId xmlns:a16="http://schemas.microsoft.com/office/drawing/2014/main" id="{6A4B7BDC-DBA1-8E44-9925-4DE14C4EC15B}"/>
              </a:ext>
            </a:extLst>
          </p:cNvPr>
          <p:cNvSpPr/>
          <p:nvPr/>
        </p:nvSpPr>
        <p:spPr>
          <a:xfrm>
            <a:off x="6242840" y="5809725"/>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62" name="Rectangle 61">
            <a:extLst>
              <a:ext uri="{FF2B5EF4-FFF2-40B4-BE49-F238E27FC236}">
                <a16:creationId xmlns:a16="http://schemas.microsoft.com/office/drawing/2014/main" id="{642C03CF-2347-F644-8B39-C607DFB295EE}"/>
              </a:ext>
            </a:extLst>
          </p:cNvPr>
          <p:cNvSpPr/>
          <p:nvPr/>
        </p:nvSpPr>
        <p:spPr>
          <a:xfrm>
            <a:off x="6242840" y="3646267"/>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cxnSp>
        <p:nvCxnSpPr>
          <p:cNvPr id="39" name="Straight Arrow Connector 38">
            <a:extLst>
              <a:ext uri="{FF2B5EF4-FFF2-40B4-BE49-F238E27FC236}">
                <a16:creationId xmlns:a16="http://schemas.microsoft.com/office/drawing/2014/main" id="{0CFA3F2E-601D-6D4F-875C-09BD20A14EC2}"/>
              </a:ext>
            </a:extLst>
          </p:cNvPr>
          <p:cNvCxnSpPr>
            <a:cxnSpLocks/>
            <a:stCxn id="16" idx="3"/>
            <a:endCxn id="22" idx="1"/>
          </p:cNvCxnSpPr>
          <p:nvPr/>
        </p:nvCxnSpPr>
        <p:spPr>
          <a:xfrm>
            <a:off x="3614584" y="2202221"/>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B509770-4B06-204B-8843-A116E2F1AD75}"/>
              </a:ext>
            </a:extLst>
          </p:cNvPr>
          <p:cNvCxnSpPr>
            <a:cxnSpLocks/>
            <a:stCxn id="22" idx="3"/>
            <a:endCxn id="37" idx="1"/>
          </p:cNvCxnSpPr>
          <p:nvPr/>
        </p:nvCxnSpPr>
        <p:spPr>
          <a:xfrm>
            <a:off x="4728344" y="2229736"/>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2F434EC-DB06-394B-AEDD-5FDB985A4654}"/>
              </a:ext>
            </a:extLst>
          </p:cNvPr>
          <p:cNvPicPr>
            <a:picLocks noChangeAspect="1"/>
          </p:cNvPicPr>
          <p:nvPr/>
        </p:nvPicPr>
        <p:blipFill>
          <a:blip r:embed="rId9"/>
          <a:stretch>
            <a:fillRect/>
          </a:stretch>
        </p:blipFill>
        <p:spPr>
          <a:xfrm>
            <a:off x="2349304" y="5963488"/>
            <a:ext cx="1356422" cy="832891"/>
          </a:xfrm>
          <a:prstGeom prst="rect">
            <a:avLst/>
          </a:prstGeom>
        </p:spPr>
      </p:pic>
      <p:sp>
        <p:nvSpPr>
          <p:cNvPr id="48" name="TextBox 47">
            <a:extLst>
              <a:ext uri="{FF2B5EF4-FFF2-40B4-BE49-F238E27FC236}">
                <a16:creationId xmlns:a16="http://schemas.microsoft.com/office/drawing/2014/main" id="{B83317BD-3284-E249-9610-D91E8B3BEBC1}"/>
              </a:ext>
            </a:extLst>
          </p:cNvPr>
          <p:cNvSpPr txBox="1"/>
          <p:nvPr/>
        </p:nvSpPr>
        <p:spPr>
          <a:xfrm>
            <a:off x="4339076" y="6043805"/>
            <a:ext cx="418704" cy="646331"/>
          </a:xfrm>
          <a:prstGeom prst="rect">
            <a:avLst/>
          </a:prstGeom>
          <a:noFill/>
        </p:spPr>
        <p:txBody>
          <a:bodyPr wrap="none" rtlCol="0">
            <a:spAutoFit/>
          </a:bodyPr>
          <a:lstStyle/>
          <a:p>
            <a:r>
              <a:rPr lang="en-US" altLang="zh-CN" sz="3600" dirty="0"/>
              <a:t>8</a:t>
            </a:r>
            <a:endParaRPr lang="en-US" sz="3600" dirty="0"/>
          </a:p>
        </p:txBody>
      </p:sp>
      <p:cxnSp>
        <p:nvCxnSpPr>
          <p:cNvPr id="49" name="Straight Arrow Connector 48">
            <a:extLst>
              <a:ext uri="{FF2B5EF4-FFF2-40B4-BE49-F238E27FC236}">
                <a16:creationId xmlns:a16="http://schemas.microsoft.com/office/drawing/2014/main" id="{EAD10BB8-FFCC-F545-94EF-74BE83D01618}"/>
              </a:ext>
            </a:extLst>
          </p:cNvPr>
          <p:cNvCxnSpPr>
            <a:cxnSpLocks/>
            <a:stCxn id="8" idx="3"/>
            <a:endCxn id="48" idx="1"/>
          </p:cNvCxnSpPr>
          <p:nvPr/>
        </p:nvCxnSpPr>
        <p:spPr>
          <a:xfrm flipV="1">
            <a:off x="3705726" y="6366971"/>
            <a:ext cx="633350" cy="1296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4154DB-05EF-AD4B-A2B4-36C5CA3AA10C}"/>
              </a:ext>
            </a:extLst>
          </p:cNvPr>
          <p:cNvCxnSpPr>
            <a:cxnSpLocks/>
            <a:stCxn id="48" idx="3"/>
            <a:endCxn id="62" idx="1"/>
          </p:cNvCxnSpPr>
          <p:nvPr/>
        </p:nvCxnSpPr>
        <p:spPr>
          <a:xfrm flipV="1">
            <a:off x="4757780" y="3827178"/>
            <a:ext cx="1485060" cy="2539793"/>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23E9D8B-D861-B74D-9B1C-EA1E02FB49A4}"/>
              </a:ext>
            </a:extLst>
          </p:cNvPr>
          <p:cNvSpPr txBox="1"/>
          <p:nvPr/>
        </p:nvSpPr>
        <p:spPr>
          <a:xfrm rot="215053">
            <a:off x="3510844" y="182059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
        <p:nvSpPr>
          <p:cNvPr id="47" name="TextBox 46">
            <a:extLst>
              <a:ext uri="{FF2B5EF4-FFF2-40B4-BE49-F238E27FC236}">
                <a16:creationId xmlns:a16="http://schemas.microsoft.com/office/drawing/2014/main" id="{5C11E32A-1653-F64B-97B2-8FCEAB0C6E92}"/>
              </a:ext>
            </a:extLst>
          </p:cNvPr>
          <p:cNvSpPr txBox="1"/>
          <p:nvPr/>
        </p:nvSpPr>
        <p:spPr>
          <a:xfrm rot="21394762">
            <a:off x="3610788" y="5983709"/>
            <a:ext cx="912429" cy="369332"/>
          </a:xfrm>
          <a:prstGeom prst="rect">
            <a:avLst/>
          </a:prstGeom>
          <a:noFill/>
        </p:spPr>
        <p:txBody>
          <a:bodyPr wrap="none" rtlCol="0">
            <a:spAutoFit/>
          </a:bodyPr>
          <a:lstStyle/>
          <a:p>
            <a:r>
              <a:rPr lang="en-US" altLang="zh-CN" dirty="0">
                <a:solidFill>
                  <a:srgbClr val="FF0000"/>
                </a:solidFill>
              </a:rPr>
              <a:t>hashing</a:t>
            </a:r>
            <a:endParaRPr lang="en-US" dirty="0">
              <a:solidFill>
                <a:srgbClr val="FF0000"/>
              </a:solidFill>
            </a:endParaRPr>
          </a:p>
        </p:txBody>
      </p:sp>
    </p:spTree>
    <p:extLst>
      <p:ext uri="{BB962C8B-B14F-4D97-AF65-F5344CB8AC3E}">
        <p14:creationId xmlns:p14="http://schemas.microsoft.com/office/powerpoint/2010/main" val="3274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2"/>
          <a:stretch>
            <a:fillRect/>
          </a:stretch>
        </p:blipFill>
        <p:spPr>
          <a:xfrm>
            <a:off x="2375137" y="1633050"/>
            <a:ext cx="1227416" cy="767135"/>
          </a:xfrm>
          <a:prstGeom prst="rect">
            <a:avLst/>
          </a:prstGeom>
        </p:spPr>
      </p:pic>
      <p:sp>
        <p:nvSpPr>
          <p:cNvPr id="6" name="TextBox 5">
            <a:extLst>
              <a:ext uri="{FF2B5EF4-FFF2-40B4-BE49-F238E27FC236}">
                <a16:creationId xmlns:a16="http://schemas.microsoft.com/office/drawing/2014/main" id="{74916259-050C-4048-9A66-E4EAF8232B63}"/>
              </a:ext>
            </a:extLst>
          </p:cNvPr>
          <p:cNvSpPr txBox="1"/>
          <p:nvPr/>
        </p:nvSpPr>
        <p:spPr>
          <a:xfrm>
            <a:off x="4297609" y="1720967"/>
            <a:ext cx="418704" cy="646331"/>
          </a:xfrm>
          <a:prstGeom prst="rect">
            <a:avLst/>
          </a:prstGeom>
          <a:noFill/>
        </p:spPr>
        <p:txBody>
          <a:bodyPr wrap="none" rtlCol="0">
            <a:spAutoFit/>
          </a:bodyPr>
          <a:lstStyle/>
          <a:p>
            <a:r>
              <a:rPr lang="en-US" altLang="zh-CN" sz="3600" dirty="0">
                <a:solidFill>
                  <a:schemeClr val="accent3">
                    <a:lumMod val="65000"/>
                  </a:schemeClr>
                </a:solidFill>
              </a:rPr>
              <a:t>6</a:t>
            </a:r>
            <a:endParaRPr lang="en-US" sz="3600" dirty="0">
              <a:solidFill>
                <a:schemeClr val="accent3">
                  <a:lumMod val="65000"/>
                </a:schemeClr>
              </a:solidFill>
            </a:endParaRPr>
          </a:p>
        </p:txBody>
      </p:sp>
      <p:cxnSp>
        <p:nvCxnSpPr>
          <p:cNvPr id="8" name="Straight Arrow Connector 7">
            <a:extLst>
              <a:ext uri="{FF2B5EF4-FFF2-40B4-BE49-F238E27FC236}">
                <a16:creationId xmlns:a16="http://schemas.microsoft.com/office/drawing/2014/main" id="{27DF0D8F-56B1-704C-A080-6C02C257F103}"/>
              </a:ext>
            </a:extLst>
          </p:cNvPr>
          <p:cNvCxnSpPr>
            <a:cxnSpLocks/>
          </p:cNvCxnSpPr>
          <p:nvPr/>
        </p:nvCxnSpPr>
        <p:spPr>
          <a:xfrm>
            <a:off x="3602553" y="2016618"/>
            <a:ext cx="695056" cy="27515"/>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074363-35C4-8348-8FB9-751CA70CF1DA}"/>
              </a:ext>
            </a:extLst>
          </p:cNvPr>
          <p:cNvCxnSpPr>
            <a:cxnSpLocks/>
          </p:cNvCxnSpPr>
          <p:nvPr/>
        </p:nvCxnSpPr>
        <p:spPr>
          <a:xfrm>
            <a:off x="4716313" y="2044133"/>
            <a:ext cx="1514496" cy="876296"/>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913C765-D99E-A74B-83D1-0B35F7CB8EDF}"/>
              </a:ext>
            </a:extLst>
          </p:cNvPr>
          <p:cNvSpPr/>
          <p:nvPr/>
        </p:nvSpPr>
        <p:spPr>
          <a:xfrm>
            <a:off x="6302998" y="1649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14" name="Rectangle 13">
            <a:extLst>
              <a:ext uri="{FF2B5EF4-FFF2-40B4-BE49-F238E27FC236}">
                <a16:creationId xmlns:a16="http://schemas.microsoft.com/office/drawing/2014/main" id="{27F401E4-371D-2942-8537-0E3950BB7C80}"/>
              </a:ext>
            </a:extLst>
          </p:cNvPr>
          <p:cNvSpPr/>
          <p:nvPr/>
        </p:nvSpPr>
        <p:spPr>
          <a:xfrm>
            <a:off x="6302998" y="5255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5" name="Rectangle 14">
            <a:extLst>
              <a:ext uri="{FF2B5EF4-FFF2-40B4-BE49-F238E27FC236}">
                <a16:creationId xmlns:a16="http://schemas.microsoft.com/office/drawing/2014/main" id="{56BCF701-2568-EE40-ACFD-8CA941CFFB12}"/>
              </a:ext>
            </a:extLst>
          </p:cNvPr>
          <p:cNvSpPr/>
          <p:nvPr/>
        </p:nvSpPr>
        <p:spPr>
          <a:xfrm>
            <a:off x="6302998" y="8861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6" name="Rectangle 15">
            <a:extLst>
              <a:ext uri="{FF2B5EF4-FFF2-40B4-BE49-F238E27FC236}">
                <a16:creationId xmlns:a16="http://schemas.microsoft.com/office/drawing/2014/main" id="{E483F723-B48E-344C-971D-3AFBEA742EC3}"/>
              </a:ext>
            </a:extLst>
          </p:cNvPr>
          <p:cNvSpPr/>
          <p:nvPr/>
        </p:nvSpPr>
        <p:spPr>
          <a:xfrm>
            <a:off x="6302998" y="12467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7" name="Rectangle 16">
            <a:extLst>
              <a:ext uri="{FF2B5EF4-FFF2-40B4-BE49-F238E27FC236}">
                <a16:creationId xmlns:a16="http://schemas.microsoft.com/office/drawing/2014/main" id="{CB4AEBDE-B2FC-164F-9DFF-80CDA03E8317}"/>
              </a:ext>
            </a:extLst>
          </p:cNvPr>
          <p:cNvSpPr/>
          <p:nvPr/>
        </p:nvSpPr>
        <p:spPr>
          <a:xfrm>
            <a:off x="6302998" y="160728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8" name="Rectangle 17">
            <a:extLst>
              <a:ext uri="{FF2B5EF4-FFF2-40B4-BE49-F238E27FC236}">
                <a16:creationId xmlns:a16="http://schemas.microsoft.com/office/drawing/2014/main" id="{10A91C9E-9E87-FE43-A6B3-F5DC9AF06101}"/>
              </a:ext>
            </a:extLst>
          </p:cNvPr>
          <p:cNvSpPr/>
          <p:nvPr/>
        </p:nvSpPr>
        <p:spPr>
          <a:xfrm>
            <a:off x="6302998" y="196786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19" name="Rectangle 18">
            <a:extLst>
              <a:ext uri="{FF2B5EF4-FFF2-40B4-BE49-F238E27FC236}">
                <a16:creationId xmlns:a16="http://schemas.microsoft.com/office/drawing/2014/main" id="{B5204055-2378-9341-9BF8-365783F40162}"/>
              </a:ext>
            </a:extLst>
          </p:cNvPr>
          <p:cNvSpPr/>
          <p:nvPr/>
        </p:nvSpPr>
        <p:spPr>
          <a:xfrm>
            <a:off x="6302998" y="232843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4">
                  <a:lumMod val="50000"/>
                </a:schemeClr>
              </a:solidFill>
            </a:endParaRPr>
          </a:p>
        </p:txBody>
      </p:sp>
      <p:sp>
        <p:nvSpPr>
          <p:cNvPr id="20" name="Rectangle 19">
            <a:extLst>
              <a:ext uri="{FF2B5EF4-FFF2-40B4-BE49-F238E27FC236}">
                <a16:creationId xmlns:a16="http://schemas.microsoft.com/office/drawing/2014/main" id="{6CEB9894-7CE8-4846-8DFF-1B392E0B13A2}"/>
              </a:ext>
            </a:extLst>
          </p:cNvPr>
          <p:cNvSpPr/>
          <p:nvPr/>
        </p:nvSpPr>
        <p:spPr>
          <a:xfrm>
            <a:off x="6302998" y="268901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1" name="Rectangle 20">
            <a:extLst>
              <a:ext uri="{FF2B5EF4-FFF2-40B4-BE49-F238E27FC236}">
                <a16:creationId xmlns:a16="http://schemas.microsoft.com/office/drawing/2014/main" id="{814CB702-91DC-1646-8BDA-FD794FC52319}"/>
              </a:ext>
            </a:extLst>
          </p:cNvPr>
          <p:cNvSpPr/>
          <p:nvPr/>
        </p:nvSpPr>
        <p:spPr>
          <a:xfrm>
            <a:off x="6302998" y="34101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2" name="Rectangle 21">
            <a:extLst>
              <a:ext uri="{FF2B5EF4-FFF2-40B4-BE49-F238E27FC236}">
                <a16:creationId xmlns:a16="http://schemas.microsoft.com/office/drawing/2014/main" id="{3B6C9CEE-76FA-A34E-9538-8045AF32DB48}"/>
              </a:ext>
            </a:extLst>
          </p:cNvPr>
          <p:cNvSpPr/>
          <p:nvPr/>
        </p:nvSpPr>
        <p:spPr>
          <a:xfrm>
            <a:off x="6302998" y="3770736"/>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3" name="Rectangle 22">
            <a:extLst>
              <a:ext uri="{FF2B5EF4-FFF2-40B4-BE49-F238E27FC236}">
                <a16:creationId xmlns:a16="http://schemas.microsoft.com/office/drawing/2014/main" id="{5E4262CE-3FE2-1D4A-9A7B-7DA564BEC119}"/>
              </a:ext>
            </a:extLst>
          </p:cNvPr>
          <p:cNvSpPr/>
          <p:nvPr/>
        </p:nvSpPr>
        <p:spPr>
          <a:xfrm>
            <a:off x="6302998" y="4131311"/>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4" name="Rectangle 23">
            <a:extLst>
              <a:ext uri="{FF2B5EF4-FFF2-40B4-BE49-F238E27FC236}">
                <a16:creationId xmlns:a16="http://schemas.microsoft.com/office/drawing/2014/main" id="{57289FCA-DD0F-0043-9549-52A090E67FC3}"/>
              </a:ext>
            </a:extLst>
          </p:cNvPr>
          <p:cNvSpPr/>
          <p:nvPr/>
        </p:nvSpPr>
        <p:spPr>
          <a:xfrm>
            <a:off x="6302998" y="4491886"/>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5" name="Rectangle 24">
            <a:extLst>
              <a:ext uri="{FF2B5EF4-FFF2-40B4-BE49-F238E27FC236}">
                <a16:creationId xmlns:a16="http://schemas.microsoft.com/office/drawing/2014/main" id="{E7F09E7A-638F-A64A-B3E5-1746667A2930}"/>
              </a:ext>
            </a:extLst>
          </p:cNvPr>
          <p:cNvSpPr/>
          <p:nvPr/>
        </p:nvSpPr>
        <p:spPr>
          <a:xfrm>
            <a:off x="6302998" y="4852461"/>
            <a:ext cx="488538" cy="361822"/>
          </a:xfrm>
          <a:prstGeom prst="rect">
            <a:avLst/>
          </a:prstGeom>
          <a:solidFill>
            <a:srgbClr val="FFFF00"/>
          </a:solid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6" name="Rectangle 25">
            <a:extLst>
              <a:ext uri="{FF2B5EF4-FFF2-40B4-BE49-F238E27FC236}">
                <a16:creationId xmlns:a16="http://schemas.microsoft.com/office/drawing/2014/main" id="{15072E6F-787D-E148-9FD4-019F50341B8A}"/>
              </a:ext>
            </a:extLst>
          </p:cNvPr>
          <p:cNvSpPr/>
          <p:nvPr/>
        </p:nvSpPr>
        <p:spPr>
          <a:xfrm>
            <a:off x="6302998" y="5213040"/>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7" name="Rectangle 26">
            <a:extLst>
              <a:ext uri="{FF2B5EF4-FFF2-40B4-BE49-F238E27FC236}">
                <a16:creationId xmlns:a16="http://schemas.microsoft.com/office/drawing/2014/main" id="{E4C75105-52D0-7246-A9DC-79D6B07C9991}"/>
              </a:ext>
            </a:extLst>
          </p:cNvPr>
          <p:cNvSpPr/>
          <p:nvPr/>
        </p:nvSpPr>
        <p:spPr>
          <a:xfrm>
            <a:off x="6302998" y="3049582"/>
            <a:ext cx="488538" cy="361822"/>
          </a:xfrm>
          <a:prstGeom prst="rect">
            <a:avLst/>
          </a:prstGeom>
          <a:noFill/>
          <a:ln w="22225">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89350B30-0DC1-B148-92F7-E146743E20BA}"/>
              </a:ext>
            </a:extLst>
          </p:cNvPr>
          <p:cNvSpPr/>
          <p:nvPr/>
        </p:nvSpPr>
        <p:spPr>
          <a:xfrm>
            <a:off x="1855594" y="275822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6863725" y="257856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0" name="TextBox 29">
            <a:extLst>
              <a:ext uri="{FF2B5EF4-FFF2-40B4-BE49-F238E27FC236}">
                <a16:creationId xmlns:a16="http://schemas.microsoft.com/office/drawing/2014/main" id="{820919E3-92A7-9B45-B2BC-CF1F4C020F64}"/>
              </a:ext>
            </a:extLst>
          </p:cNvPr>
          <p:cNvSpPr txBox="1"/>
          <p:nvPr/>
        </p:nvSpPr>
        <p:spPr>
          <a:xfrm>
            <a:off x="3417752" y="6128835"/>
            <a:ext cx="2178417" cy="461665"/>
          </a:xfrm>
          <a:prstGeom prst="rect">
            <a:avLst/>
          </a:prstGeom>
          <a:noFill/>
        </p:spPr>
        <p:txBody>
          <a:bodyPr wrap="none" rtlCol="0">
            <a:spAutoFit/>
          </a:bodyPr>
          <a:lstStyle/>
          <a:p>
            <a:r>
              <a:rPr lang="en-US" altLang="zh-CN" sz="2400" i="1" dirty="0">
                <a:cs typeface="AL BAYAN PLAIN" pitchFamily="2" charset="-78"/>
              </a:rPr>
              <a:t>“Key</a:t>
            </a:r>
            <a:r>
              <a:rPr lang="zh-CN" altLang="en-US" sz="2400" i="1" dirty="0">
                <a:cs typeface="AL BAYAN PLAIN" pitchFamily="2" charset="-78"/>
              </a:rPr>
              <a:t> </a:t>
            </a:r>
            <a:r>
              <a:rPr lang="en-US" altLang="zh-CN" sz="2400" i="1" dirty="0">
                <a:cs typeface="AL BAYAN PLAIN" pitchFamily="2" charset="-78"/>
              </a:rPr>
              <a:t>value</a:t>
            </a:r>
            <a:r>
              <a:rPr lang="zh-CN" altLang="en-US" sz="2400" i="1" dirty="0">
                <a:cs typeface="AL BAYAN PLAIN" pitchFamily="2" charset="-78"/>
              </a:rPr>
              <a:t> </a:t>
            </a:r>
            <a:r>
              <a:rPr lang="en-US" altLang="zh-CN" sz="2400" i="1" dirty="0">
                <a:cs typeface="AL BAYAN PLAIN" pitchFamily="2" charset="-78"/>
              </a:rPr>
              <a:t>pair”</a:t>
            </a:r>
            <a:endParaRPr lang="en-US" sz="2400" i="1" dirty="0">
              <a:cs typeface="AL BAYAN PLAIN" pitchFamily="2" charset="-78"/>
            </a:endParaRPr>
          </a:p>
        </p:txBody>
      </p:sp>
    </p:spTree>
    <p:extLst>
      <p:ext uri="{BB962C8B-B14F-4D97-AF65-F5344CB8AC3E}">
        <p14:creationId xmlns:p14="http://schemas.microsoft.com/office/powerpoint/2010/main" val="16907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574AE49-B2E1-B84C-ABF8-62E45D7197DB}"/>
              </a:ext>
            </a:extLst>
          </p:cNvPr>
          <p:cNvPicPr>
            <a:picLocks noChangeAspect="1"/>
          </p:cNvPicPr>
          <p:nvPr/>
        </p:nvPicPr>
        <p:blipFill>
          <a:blip r:embed="rId2"/>
          <a:stretch>
            <a:fillRect/>
          </a:stretch>
        </p:blipFill>
        <p:spPr>
          <a:xfrm>
            <a:off x="312134" y="764151"/>
            <a:ext cx="3086100" cy="825500"/>
          </a:xfrm>
          <a:prstGeom prst="rect">
            <a:avLst/>
          </a:prstGeom>
        </p:spPr>
      </p:pic>
      <p:pic>
        <p:nvPicPr>
          <p:cNvPr id="5" name="Picture 4">
            <a:extLst>
              <a:ext uri="{FF2B5EF4-FFF2-40B4-BE49-F238E27FC236}">
                <a16:creationId xmlns:a16="http://schemas.microsoft.com/office/drawing/2014/main" id="{4EFF0516-3152-4541-B562-5C7AF6A9D04E}"/>
              </a:ext>
            </a:extLst>
          </p:cNvPr>
          <p:cNvPicPr>
            <a:picLocks noChangeAspect="1"/>
          </p:cNvPicPr>
          <p:nvPr/>
        </p:nvPicPr>
        <p:blipFill>
          <a:blip r:embed="rId3"/>
          <a:stretch>
            <a:fillRect/>
          </a:stretch>
        </p:blipFill>
        <p:spPr>
          <a:xfrm>
            <a:off x="1837254" y="1298948"/>
            <a:ext cx="1227416" cy="767135"/>
          </a:xfrm>
          <a:prstGeom prst="rect">
            <a:avLst/>
          </a:prstGeom>
        </p:spPr>
      </p:pic>
      <p:cxnSp>
        <p:nvCxnSpPr>
          <p:cNvPr id="8" name="Straight Arrow Connector 7">
            <a:extLst>
              <a:ext uri="{FF2B5EF4-FFF2-40B4-BE49-F238E27FC236}">
                <a16:creationId xmlns:a16="http://schemas.microsoft.com/office/drawing/2014/main" id="{27DF0D8F-56B1-704C-A080-6C02C257F103}"/>
              </a:ext>
            </a:extLst>
          </p:cNvPr>
          <p:cNvCxnSpPr>
            <a:cxnSpLocks/>
            <a:stCxn id="5" idx="3"/>
            <a:endCxn id="31" idx="1"/>
          </p:cNvCxnSpPr>
          <p:nvPr/>
        </p:nvCxnSpPr>
        <p:spPr>
          <a:xfrm flipV="1">
            <a:off x="3064670" y="1682515"/>
            <a:ext cx="2109224" cy="1"/>
          </a:xfrm>
          <a:prstGeom prst="straightConnector1">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89350B30-0DC1-B148-92F7-E146743E20BA}"/>
              </a:ext>
            </a:extLst>
          </p:cNvPr>
          <p:cNvSpPr/>
          <p:nvPr/>
        </p:nvSpPr>
        <p:spPr>
          <a:xfrm>
            <a:off x="1553365" y="524459"/>
            <a:ext cx="2114873"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r>
              <a:rPr lang="en-US" altLang="zh-CN" sz="2800" dirty="0">
                <a:solidFill>
                  <a:schemeClr val="accent3">
                    <a:lumMod val="65000"/>
                  </a:schemeClr>
                </a:solidFill>
              </a:rPr>
              <a:t>word</a:t>
            </a:r>
            <a:endParaRPr lang="en-US" sz="2800" dirty="0">
              <a:solidFill>
                <a:schemeClr val="accent3">
                  <a:lumMod val="65000"/>
                </a:schemeClr>
              </a:solidFill>
            </a:endParaRPr>
          </a:p>
        </p:txBody>
      </p:sp>
      <p:sp>
        <p:nvSpPr>
          <p:cNvPr id="29" name="Rectangle 28">
            <a:extLst>
              <a:ext uri="{FF2B5EF4-FFF2-40B4-BE49-F238E27FC236}">
                <a16:creationId xmlns:a16="http://schemas.microsoft.com/office/drawing/2014/main" id="{065FFC2C-AF58-6F4D-A5DF-0CD6076DD307}"/>
              </a:ext>
            </a:extLst>
          </p:cNvPr>
          <p:cNvSpPr/>
          <p:nvPr/>
        </p:nvSpPr>
        <p:spPr>
          <a:xfrm>
            <a:off x="5637682" y="524459"/>
            <a:ext cx="1110270" cy="582706"/>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sp>
        <p:nvSpPr>
          <p:cNvPr id="31" name="TextBox 30">
            <a:extLst>
              <a:ext uri="{FF2B5EF4-FFF2-40B4-BE49-F238E27FC236}">
                <a16:creationId xmlns:a16="http://schemas.microsoft.com/office/drawing/2014/main" id="{4F722C5A-2072-CB43-8316-1CA031F559B9}"/>
              </a:ext>
            </a:extLst>
          </p:cNvPr>
          <p:cNvSpPr txBox="1"/>
          <p:nvPr/>
        </p:nvSpPr>
        <p:spPr>
          <a:xfrm>
            <a:off x="5173894" y="1451682"/>
            <a:ext cx="2652714" cy="461665"/>
          </a:xfrm>
          <a:prstGeom prst="rect">
            <a:avLst/>
          </a:prstGeom>
          <a:noFill/>
        </p:spPr>
        <p:txBody>
          <a:bodyPr wrap="none" rtlCol="0">
            <a:spAutoFit/>
          </a:bodyPr>
          <a:lstStyle/>
          <a:p>
            <a:r>
              <a:rPr lang="en-US" altLang="zh-CN" sz="2400" dirty="0">
                <a:solidFill>
                  <a:srgbClr val="000000"/>
                </a:solidFill>
              </a:rPr>
              <a:t>Value</a:t>
            </a:r>
            <a:r>
              <a:rPr lang="zh-CN" altLang="en-US" sz="2400" dirty="0">
                <a:solidFill>
                  <a:srgbClr val="000000"/>
                </a:solidFill>
              </a:rPr>
              <a:t> </a:t>
            </a:r>
            <a:r>
              <a:rPr lang="en-US" altLang="zh-CN" sz="2400" dirty="0">
                <a:solidFill>
                  <a:srgbClr val="000000"/>
                </a:solidFill>
              </a:rPr>
              <a:t>related</a:t>
            </a:r>
            <a:r>
              <a:rPr lang="zh-CN" altLang="en-US" sz="2400" dirty="0">
                <a:solidFill>
                  <a:srgbClr val="000000"/>
                </a:solidFill>
              </a:rPr>
              <a:t> </a:t>
            </a:r>
            <a:r>
              <a:rPr lang="en-US" altLang="zh-CN" sz="2400" dirty="0">
                <a:solidFill>
                  <a:srgbClr val="000000"/>
                </a:solidFill>
              </a:rPr>
              <a:t>to</a:t>
            </a:r>
            <a:r>
              <a:rPr lang="zh-CN" altLang="en-US" sz="2400" dirty="0">
                <a:solidFill>
                  <a:srgbClr val="000000"/>
                </a:solidFill>
              </a:rPr>
              <a:t> </a:t>
            </a:r>
            <a:r>
              <a:rPr lang="en-US" altLang="zh-CN" sz="2400" dirty="0">
                <a:solidFill>
                  <a:srgbClr val="000000"/>
                </a:solidFill>
              </a:rPr>
              <a:t>key</a:t>
            </a:r>
          </a:p>
        </p:txBody>
      </p:sp>
      <p:pic>
        <p:nvPicPr>
          <p:cNvPr id="42" name="Picture 41">
            <a:extLst>
              <a:ext uri="{FF2B5EF4-FFF2-40B4-BE49-F238E27FC236}">
                <a16:creationId xmlns:a16="http://schemas.microsoft.com/office/drawing/2014/main" id="{858CBD9F-1636-0245-8D40-A9D2161AAF39}"/>
              </a:ext>
            </a:extLst>
          </p:cNvPr>
          <p:cNvPicPr>
            <a:picLocks noChangeAspect="1"/>
          </p:cNvPicPr>
          <p:nvPr/>
        </p:nvPicPr>
        <p:blipFill>
          <a:blip r:embed="rId4"/>
          <a:stretch>
            <a:fillRect/>
          </a:stretch>
        </p:blipFill>
        <p:spPr>
          <a:xfrm>
            <a:off x="747059" y="2857634"/>
            <a:ext cx="3824941" cy="3043627"/>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0EB82133-FAF7-E941-BA3F-664EBB5E3566}"/>
              </a:ext>
            </a:extLst>
          </p:cNvPr>
          <p:cNvPicPr>
            <a:picLocks noChangeAspect="1"/>
          </p:cNvPicPr>
          <p:nvPr/>
        </p:nvPicPr>
        <p:blipFill>
          <a:blip r:embed="rId5"/>
          <a:stretch>
            <a:fillRect/>
          </a:stretch>
        </p:blipFill>
        <p:spPr>
          <a:xfrm>
            <a:off x="5369859" y="2508527"/>
            <a:ext cx="3113005" cy="3585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08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71E42-E05C-EF49-85C6-6F9045128ECB}"/>
              </a:ext>
            </a:extLst>
          </p:cNvPr>
          <p:cNvPicPr>
            <a:picLocks noChangeAspect="1"/>
          </p:cNvPicPr>
          <p:nvPr/>
        </p:nvPicPr>
        <p:blipFill>
          <a:blip r:embed="rId2"/>
          <a:stretch>
            <a:fillRect/>
          </a:stretch>
        </p:blipFill>
        <p:spPr>
          <a:xfrm>
            <a:off x="1147483" y="1792519"/>
            <a:ext cx="6633882" cy="3505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7530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FF7B9-DDCB-E64A-B45D-01450205B2DB}"/>
              </a:ext>
            </a:extLst>
          </p:cNvPr>
          <p:cNvSpPr>
            <a:spLocks noGrp="1"/>
          </p:cNvSpPr>
          <p:nvPr>
            <p:ph type="body" sz="quarter" idx="11"/>
          </p:nvPr>
        </p:nvSpPr>
        <p:spPr>
          <a:xfrm>
            <a:off x="233082" y="1575360"/>
            <a:ext cx="8622433" cy="4015497"/>
          </a:xfrm>
        </p:spPr>
        <p:txBody>
          <a:bodyPr/>
          <a:lstStyle/>
          <a:p>
            <a:r>
              <a:rPr lang="en-US" dirty="0"/>
              <a:t>Given a set of words, count how many times each word appears, and show them in descending order</a:t>
            </a:r>
          </a:p>
        </p:txBody>
      </p:sp>
      <p:sp>
        <p:nvSpPr>
          <p:cNvPr id="3" name="Title 2">
            <a:extLst>
              <a:ext uri="{FF2B5EF4-FFF2-40B4-BE49-F238E27FC236}">
                <a16:creationId xmlns:a16="http://schemas.microsoft.com/office/drawing/2014/main" id="{BB613A9C-5DF3-6C41-8BF6-53414B495875}"/>
              </a:ext>
            </a:extLst>
          </p:cNvPr>
          <p:cNvSpPr>
            <a:spLocks noGrp="1"/>
          </p:cNvSpPr>
          <p:nvPr>
            <p:ph type="title"/>
          </p:nvPr>
        </p:nvSpPr>
        <p:spPr/>
        <p:txBody>
          <a:bodyPr/>
          <a:lstStyle/>
          <a:p>
            <a:r>
              <a:rPr lang="en-US" dirty="0"/>
              <a:t>Word Frequency</a:t>
            </a:r>
          </a:p>
        </p:txBody>
      </p:sp>
      <p:pic>
        <p:nvPicPr>
          <p:cNvPr id="5" name="Picture 4">
            <a:extLst>
              <a:ext uri="{FF2B5EF4-FFF2-40B4-BE49-F238E27FC236}">
                <a16:creationId xmlns:a16="http://schemas.microsoft.com/office/drawing/2014/main" id="{F3501D50-A8FB-F048-A968-E2997F19BB4F}"/>
              </a:ext>
            </a:extLst>
          </p:cNvPr>
          <p:cNvPicPr>
            <a:picLocks noChangeAspect="1"/>
          </p:cNvPicPr>
          <p:nvPr/>
        </p:nvPicPr>
        <p:blipFill>
          <a:blip r:embed="rId2"/>
          <a:stretch>
            <a:fillRect/>
          </a:stretch>
        </p:blipFill>
        <p:spPr>
          <a:xfrm>
            <a:off x="3738282" y="2879108"/>
            <a:ext cx="4751294" cy="317206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E0A74A9-CA39-784F-8A5C-E200DFF01370}"/>
              </a:ext>
            </a:extLst>
          </p:cNvPr>
          <p:cNvSpPr/>
          <p:nvPr/>
        </p:nvSpPr>
        <p:spPr>
          <a:xfrm>
            <a:off x="3232620" y="6227419"/>
            <a:ext cx="4572000" cy="276999"/>
          </a:xfrm>
          <a:prstGeom prst="rect">
            <a:avLst/>
          </a:prstGeom>
        </p:spPr>
        <p:txBody>
          <a:bodyPr>
            <a:spAutoFit/>
          </a:bodyPr>
          <a:lstStyle/>
          <a:p>
            <a:r>
              <a:rPr lang="en-US" sz="1200" dirty="0">
                <a:hlinkClick r:id="rId3"/>
              </a:rPr>
              <a:t>https://trends.google.com/trends/trendingsearches/daily?geo=US</a:t>
            </a:r>
            <a:endParaRPr lang="en-US" sz="1200" dirty="0"/>
          </a:p>
        </p:txBody>
      </p:sp>
    </p:spTree>
    <p:extLst>
      <p:ext uri="{BB962C8B-B14F-4D97-AF65-F5344CB8AC3E}">
        <p14:creationId xmlns:p14="http://schemas.microsoft.com/office/powerpoint/2010/main" val="23176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323841" y="5662336"/>
            <a:ext cx="6078668" cy="369332"/>
          </a:xfrm>
          <a:prstGeom prst="rect">
            <a:avLst/>
          </a:prstGeom>
        </p:spPr>
        <p:txBody>
          <a:bodyPr wrap="square">
            <a:spAutoFit/>
          </a:bodyPr>
          <a:lstStyle/>
          <a:p>
            <a:r>
              <a:rPr lang="en-US" b="1" dirty="0">
                <a:solidFill>
                  <a:srgbClr val="FF0000"/>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
        <p:nvSpPr>
          <p:cNvPr id="7" name="Rectangle 6">
            <a:extLst>
              <a:ext uri="{FF2B5EF4-FFF2-40B4-BE49-F238E27FC236}">
                <a16:creationId xmlns:a16="http://schemas.microsoft.com/office/drawing/2014/main" id="{4B3B55D1-A04F-6843-A1BF-912BBE440654}"/>
              </a:ext>
            </a:extLst>
          </p:cNvPr>
          <p:cNvSpPr/>
          <p:nvPr/>
        </p:nvSpPr>
        <p:spPr>
          <a:xfrm>
            <a:off x="323841" y="6190976"/>
            <a:ext cx="6078668" cy="369332"/>
          </a:xfrm>
          <a:prstGeom prst="rect">
            <a:avLst/>
          </a:prstGeom>
        </p:spPr>
        <p:txBody>
          <a:bodyPr wrap="square">
            <a:spAutoFit/>
          </a:bodyPr>
          <a:lstStyle/>
          <a:p>
            <a:r>
              <a:rPr lang="en-US" altLang="zh-CN" b="1" dirty="0">
                <a:solidFill>
                  <a:srgbClr val="FF0000"/>
                </a:solidFill>
                <a:latin typeface="Open Sans"/>
              </a:rPr>
              <a:t>Sort</a:t>
            </a:r>
            <a:r>
              <a:rPr lang="zh-CN" altLang="en-US" b="1" dirty="0">
                <a:solidFill>
                  <a:srgbClr val="FF0000"/>
                </a:solidFill>
                <a:latin typeface="Open Sans"/>
              </a:rPr>
              <a:t> </a:t>
            </a:r>
            <a:r>
              <a:rPr lang="en-US" altLang="zh-CN" b="1" dirty="0">
                <a:solidFill>
                  <a:srgbClr val="FF0000"/>
                </a:solidFill>
                <a:latin typeface="Open Sans"/>
              </a:rPr>
              <a:t>the</a:t>
            </a:r>
            <a:r>
              <a:rPr lang="zh-CN" altLang="en-US" b="1" dirty="0">
                <a:solidFill>
                  <a:srgbClr val="FF0000"/>
                </a:solidFill>
                <a:latin typeface="Open Sans"/>
              </a:rPr>
              <a:t> </a:t>
            </a:r>
            <a:r>
              <a:rPr lang="en-US" altLang="zh-CN" b="1" dirty="0">
                <a:solidFill>
                  <a:srgbClr val="FF0000"/>
                </a:solidFill>
                <a:latin typeface="Open Sans"/>
              </a:rPr>
              <a:t>appearance</a:t>
            </a:r>
            <a:r>
              <a:rPr lang="zh-CN" altLang="en-US" b="1" dirty="0">
                <a:solidFill>
                  <a:srgbClr val="FF0000"/>
                </a:solidFill>
                <a:latin typeface="Open Sans"/>
              </a:rPr>
              <a:t> </a:t>
            </a:r>
            <a:r>
              <a:rPr lang="en-US" altLang="zh-CN" b="1" dirty="0">
                <a:solidFill>
                  <a:srgbClr val="FF0000"/>
                </a:solidFill>
                <a:latin typeface="Open Sans"/>
              </a:rPr>
              <a:t>counts</a:t>
            </a:r>
            <a:r>
              <a:rPr lang="zh-CN" altLang="en-US" b="1" dirty="0">
                <a:solidFill>
                  <a:srgbClr val="FF0000"/>
                </a:solidFill>
                <a:latin typeface="Open Sans"/>
              </a:rPr>
              <a:t> </a:t>
            </a:r>
            <a:endParaRPr lang="en-US" b="1" dirty="0">
              <a:solidFill>
                <a:srgbClr val="FF0000"/>
              </a:solidFill>
              <a:latin typeface="Open Sans"/>
            </a:endParaRPr>
          </a:p>
        </p:txBody>
      </p:sp>
    </p:spTree>
    <p:extLst>
      <p:ext uri="{BB962C8B-B14F-4D97-AF65-F5344CB8AC3E}">
        <p14:creationId xmlns:p14="http://schemas.microsoft.com/office/powerpoint/2010/main" val="28764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0A3B2-838C-CA43-90F7-9193CAC62769}"/>
              </a:ext>
            </a:extLst>
          </p:cNvPr>
          <p:cNvSpPr>
            <a:spLocks noGrp="1"/>
          </p:cNvSpPr>
          <p:nvPr>
            <p:ph type="body" sz="quarter" idx="11"/>
          </p:nvPr>
        </p:nvSpPr>
        <p:spPr>
          <a:xfrm>
            <a:off x="659305" y="1736725"/>
            <a:ext cx="8196210" cy="4015497"/>
          </a:xfrm>
        </p:spPr>
        <p:txBody>
          <a:bodyPr/>
          <a:lstStyle/>
          <a:p>
            <a:r>
              <a:rPr lang="en-US" dirty="0"/>
              <a:t>Plan</a:t>
            </a:r>
            <a:r>
              <a:rPr lang="en-US" dirty="0">
                <a:sym typeface="Wingdings" pitchFamily="2" charset="2"/>
              </a:rPr>
              <a:t> (algorithm)</a:t>
            </a:r>
            <a:endParaRPr lang="en-US" dirty="0"/>
          </a:p>
        </p:txBody>
      </p:sp>
      <p:sp>
        <p:nvSpPr>
          <p:cNvPr id="3" name="Title 2">
            <a:extLst>
              <a:ext uri="{FF2B5EF4-FFF2-40B4-BE49-F238E27FC236}">
                <a16:creationId xmlns:a16="http://schemas.microsoft.com/office/drawing/2014/main" id="{64F45722-A83C-0A49-89E6-BB33C1A4FF88}"/>
              </a:ext>
            </a:extLst>
          </p:cNvPr>
          <p:cNvSpPr>
            <a:spLocks noGrp="1"/>
          </p:cNvSpPr>
          <p:nvPr>
            <p:ph type="title"/>
          </p:nvPr>
        </p:nvSpPr>
        <p:spPr/>
        <p:txBody>
          <a:bodyPr/>
          <a:lstStyle/>
          <a:p>
            <a:r>
              <a:rPr lang="en-US" dirty="0"/>
              <a:t>Word Frequency</a:t>
            </a:r>
          </a:p>
        </p:txBody>
      </p:sp>
      <p:sp>
        <p:nvSpPr>
          <p:cNvPr id="5" name="Rectangle 4">
            <a:extLst>
              <a:ext uri="{FF2B5EF4-FFF2-40B4-BE49-F238E27FC236}">
                <a16:creationId xmlns:a16="http://schemas.microsoft.com/office/drawing/2014/main" id="{FFF40BDD-0839-4C40-9CB9-15063EC5094C}"/>
              </a:ext>
            </a:extLst>
          </p:cNvPr>
          <p:cNvSpPr/>
          <p:nvPr/>
        </p:nvSpPr>
        <p:spPr>
          <a:xfrm>
            <a:off x="1021209" y="2742325"/>
            <a:ext cx="181390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Value:  count</a:t>
            </a:r>
          </a:p>
        </p:txBody>
      </p:sp>
      <p:sp>
        <p:nvSpPr>
          <p:cNvPr id="6" name="TextBox 5">
            <a:extLst>
              <a:ext uri="{FF2B5EF4-FFF2-40B4-BE49-F238E27FC236}">
                <a16:creationId xmlns:a16="http://schemas.microsoft.com/office/drawing/2014/main" id="{CBC6C57B-BB49-5742-AE5E-18C3FED1A021}"/>
              </a:ext>
            </a:extLst>
          </p:cNvPr>
          <p:cNvSpPr txBox="1"/>
          <p:nvPr/>
        </p:nvSpPr>
        <p:spPr>
          <a:xfrm>
            <a:off x="1215562" y="2284645"/>
            <a:ext cx="1425198" cy="461665"/>
          </a:xfrm>
          <a:prstGeom prst="rect">
            <a:avLst/>
          </a:prstGeom>
          <a:noFill/>
        </p:spPr>
        <p:txBody>
          <a:bodyPr wrap="none" rtlCol="0">
            <a:spAutoFit/>
          </a:bodyPr>
          <a:lstStyle/>
          <a:p>
            <a:r>
              <a:rPr lang="en-US" sz="2400" dirty="0"/>
              <a:t>Key: word</a:t>
            </a:r>
          </a:p>
        </p:txBody>
      </p:sp>
      <p:sp>
        <p:nvSpPr>
          <p:cNvPr id="7" name="Rectangle 6">
            <a:extLst>
              <a:ext uri="{FF2B5EF4-FFF2-40B4-BE49-F238E27FC236}">
                <a16:creationId xmlns:a16="http://schemas.microsoft.com/office/drawing/2014/main" id="{CCF3C92C-7C4D-6E46-A0A0-4B8F7465A657}"/>
              </a:ext>
            </a:extLst>
          </p:cNvPr>
          <p:cNvSpPr/>
          <p:nvPr/>
        </p:nvSpPr>
        <p:spPr>
          <a:xfrm>
            <a:off x="3824830" y="2201079"/>
            <a:ext cx="4659865" cy="461665"/>
          </a:xfrm>
          <a:prstGeom prst="rect">
            <a:avLst/>
          </a:prstGeom>
        </p:spPr>
        <p:txBody>
          <a:bodyPr wrap="none">
            <a:spAutoFit/>
          </a:bodyPr>
          <a:lstStyle/>
          <a:p>
            <a:r>
              <a:rPr lang="en-US" sz="2400" i="1" dirty="0"/>
              <a:t>“what you think you are entitled to”</a:t>
            </a:r>
            <a:endParaRPr lang="en-US" sz="2400" dirty="0"/>
          </a:p>
        </p:txBody>
      </p:sp>
      <p:sp>
        <p:nvSpPr>
          <p:cNvPr id="8" name="Rectangle 7">
            <a:extLst>
              <a:ext uri="{FF2B5EF4-FFF2-40B4-BE49-F238E27FC236}">
                <a16:creationId xmlns:a16="http://schemas.microsoft.com/office/drawing/2014/main" id="{F97147E6-877A-1E4C-8A47-EADEAE4B40E0}"/>
              </a:ext>
            </a:extLst>
          </p:cNvPr>
          <p:cNvSpPr/>
          <p:nvPr/>
        </p:nvSpPr>
        <p:spPr>
          <a:xfrm>
            <a:off x="3659303" y="2201079"/>
            <a:ext cx="4990918" cy="461665"/>
          </a:xfrm>
          <a:prstGeom prst="rect">
            <a:avLst/>
          </a:prstGeom>
        </p:spPr>
        <p:txBody>
          <a:bodyPr wrap="none">
            <a:spAutoFit/>
          </a:bodyPr>
          <a:lstStyle/>
          <a:p>
            <a:r>
              <a:rPr lang="en-US" sz="2400" i="1" dirty="0"/>
              <a:t>What, you, think, you, are, entitled, to,</a:t>
            </a:r>
            <a:endParaRPr lang="en-US" sz="2400" dirty="0"/>
          </a:p>
        </p:txBody>
      </p:sp>
      <p:sp>
        <p:nvSpPr>
          <p:cNvPr id="11" name="Rectangle 10">
            <a:extLst>
              <a:ext uri="{FF2B5EF4-FFF2-40B4-BE49-F238E27FC236}">
                <a16:creationId xmlns:a16="http://schemas.microsoft.com/office/drawing/2014/main" id="{3CACCFD2-23DD-F14E-A57E-ED942EF9B3A1}"/>
              </a:ext>
            </a:extLst>
          </p:cNvPr>
          <p:cNvSpPr/>
          <p:nvPr/>
        </p:nvSpPr>
        <p:spPr>
          <a:xfrm>
            <a:off x="5560852" y="4167979"/>
            <a:ext cx="857414" cy="369332"/>
          </a:xfrm>
          <a:prstGeom prst="rect">
            <a:avLst/>
          </a:prstGeom>
        </p:spPr>
        <p:txBody>
          <a:bodyPr wrap="square">
            <a:spAutoFit/>
          </a:bodyPr>
          <a:lstStyle/>
          <a:p>
            <a:pPr algn="ctr"/>
            <a:r>
              <a:rPr lang="en-US" dirty="0"/>
              <a:t>“what”</a:t>
            </a:r>
          </a:p>
        </p:txBody>
      </p:sp>
      <p:sp>
        <p:nvSpPr>
          <p:cNvPr id="12" name="Rectangle 11">
            <a:extLst>
              <a:ext uri="{FF2B5EF4-FFF2-40B4-BE49-F238E27FC236}">
                <a16:creationId xmlns:a16="http://schemas.microsoft.com/office/drawing/2014/main" id="{2B125FC9-B8EB-BC47-A33E-4A7CF036BCCD}"/>
              </a:ext>
            </a:extLst>
          </p:cNvPr>
          <p:cNvSpPr/>
          <p:nvPr/>
        </p:nvSpPr>
        <p:spPr>
          <a:xfrm>
            <a:off x="6610887" y="4167979"/>
            <a:ext cx="722185" cy="369332"/>
          </a:xfrm>
          <a:prstGeom prst="rect">
            <a:avLst/>
          </a:prstGeom>
        </p:spPr>
        <p:txBody>
          <a:bodyPr wrap="square">
            <a:spAutoFit/>
          </a:bodyPr>
          <a:lstStyle/>
          <a:p>
            <a:pPr algn="ctr"/>
            <a:r>
              <a:rPr lang="en-US" dirty="0"/>
              <a:t>“you”</a:t>
            </a:r>
          </a:p>
        </p:txBody>
      </p:sp>
      <p:sp>
        <p:nvSpPr>
          <p:cNvPr id="15" name="Rectangle 14">
            <a:extLst>
              <a:ext uri="{FF2B5EF4-FFF2-40B4-BE49-F238E27FC236}">
                <a16:creationId xmlns:a16="http://schemas.microsoft.com/office/drawing/2014/main" id="{FB4091CF-10DC-D34A-8F0F-8C5DD04ECA65}"/>
              </a:ext>
            </a:extLst>
          </p:cNvPr>
          <p:cNvSpPr/>
          <p:nvPr/>
        </p:nvSpPr>
        <p:spPr>
          <a:xfrm>
            <a:off x="3670885" y="4170897"/>
            <a:ext cx="857414" cy="369332"/>
          </a:xfrm>
          <a:prstGeom prst="rect">
            <a:avLst/>
          </a:prstGeom>
        </p:spPr>
        <p:txBody>
          <a:bodyPr wrap="square">
            <a:spAutoFit/>
          </a:bodyPr>
          <a:lstStyle/>
          <a:p>
            <a:pPr algn="ctr"/>
            <a:r>
              <a:rPr lang="en-US" dirty="0"/>
              <a:t>“think”</a:t>
            </a:r>
          </a:p>
        </p:txBody>
      </p:sp>
      <p:sp>
        <p:nvSpPr>
          <p:cNvPr id="16" name="Rectangle 15">
            <a:extLst>
              <a:ext uri="{FF2B5EF4-FFF2-40B4-BE49-F238E27FC236}">
                <a16:creationId xmlns:a16="http://schemas.microsoft.com/office/drawing/2014/main" id="{425F9657-3300-5943-A8D9-D5408038A188}"/>
              </a:ext>
            </a:extLst>
          </p:cNvPr>
          <p:cNvSpPr/>
          <p:nvPr/>
        </p:nvSpPr>
        <p:spPr>
          <a:xfrm>
            <a:off x="1744062" y="4183600"/>
            <a:ext cx="722185" cy="369332"/>
          </a:xfrm>
          <a:prstGeom prst="rect">
            <a:avLst/>
          </a:prstGeom>
        </p:spPr>
        <p:txBody>
          <a:bodyPr wrap="square">
            <a:spAutoFit/>
          </a:bodyPr>
          <a:lstStyle/>
          <a:p>
            <a:pPr algn="ctr"/>
            <a:r>
              <a:rPr lang="en-US" dirty="0"/>
              <a:t>“are”</a:t>
            </a:r>
          </a:p>
        </p:txBody>
      </p:sp>
      <p:grpSp>
        <p:nvGrpSpPr>
          <p:cNvPr id="23" name="Group 22">
            <a:extLst>
              <a:ext uri="{FF2B5EF4-FFF2-40B4-BE49-F238E27FC236}">
                <a16:creationId xmlns:a16="http://schemas.microsoft.com/office/drawing/2014/main" id="{B070DB3E-2709-5F46-A96E-6330CB949C79}"/>
              </a:ext>
            </a:extLst>
          </p:cNvPr>
          <p:cNvGrpSpPr/>
          <p:nvPr/>
        </p:nvGrpSpPr>
        <p:grpSpPr>
          <a:xfrm>
            <a:off x="1668205" y="4545058"/>
            <a:ext cx="5798337" cy="686675"/>
            <a:chOff x="1668205" y="4545058"/>
            <a:chExt cx="5798337" cy="686675"/>
          </a:xfrm>
        </p:grpSpPr>
        <p:sp>
          <p:nvSpPr>
            <p:cNvPr id="9" name="Rectangle 8">
              <a:extLst>
                <a:ext uri="{FF2B5EF4-FFF2-40B4-BE49-F238E27FC236}">
                  <a16:creationId xmlns:a16="http://schemas.microsoft.com/office/drawing/2014/main" id="{CCFB331B-821D-6E4E-ADD8-75056CD9214F}"/>
                </a:ext>
              </a:extLst>
            </p:cNvPr>
            <p:cNvSpPr/>
            <p:nvPr/>
          </p:nvSpPr>
          <p:spPr>
            <a:xfrm>
              <a:off x="1668205"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0" name="Rectangle 9">
              <a:extLst>
                <a:ext uri="{FF2B5EF4-FFF2-40B4-BE49-F238E27FC236}">
                  <a16:creationId xmlns:a16="http://schemas.microsoft.com/office/drawing/2014/main" id="{ACF0AE3C-229C-AE40-A9B7-4CFEF2E98976}"/>
                </a:ext>
              </a:extLst>
            </p:cNvPr>
            <p:cNvSpPr/>
            <p:nvPr/>
          </p:nvSpPr>
          <p:spPr>
            <a:xfrm>
              <a:off x="2640760"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AD819ADB-E475-BE40-9F7D-0C5B371081BA}"/>
                </a:ext>
              </a:extLst>
            </p:cNvPr>
            <p:cNvSpPr/>
            <p:nvPr/>
          </p:nvSpPr>
          <p:spPr>
            <a:xfrm>
              <a:off x="3594429"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4" name="Rectangle 13">
              <a:extLst>
                <a:ext uri="{FF2B5EF4-FFF2-40B4-BE49-F238E27FC236}">
                  <a16:creationId xmlns:a16="http://schemas.microsoft.com/office/drawing/2014/main" id="{853238EA-B0A2-494E-B8A3-11D24B6D9288}"/>
                </a:ext>
              </a:extLst>
            </p:cNvPr>
            <p:cNvSpPr/>
            <p:nvPr/>
          </p:nvSpPr>
          <p:spPr>
            <a:xfrm>
              <a:off x="4566984"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Rectangle 16">
              <a:extLst>
                <a:ext uri="{FF2B5EF4-FFF2-40B4-BE49-F238E27FC236}">
                  <a16:creationId xmlns:a16="http://schemas.microsoft.com/office/drawing/2014/main" id="{7CE01323-6668-494F-A92B-6A12CD44F00C}"/>
                </a:ext>
              </a:extLst>
            </p:cNvPr>
            <p:cNvSpPr/>
            <p:nvPr/>
          </p:nvSpPr>
          <p:spPr>
            <a:xfrm>
              <a:off x="5521432"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8" name="Rectangle 17">
              <a:extLst>
                <a:ext uri="{FF2B5EF4-FFF2-40B4-BE49-F238E27FC236}">
                  <a16:creationId xmlns:a16="http://schemas.microsoft.com/office/drawing/2014/main" id="{AAC73CFF-22C4-AA45-863F-043D9B66EAA5}"/>
                </a:ext>
              </a:extLst>
            </p:cNvPr>
            <p:cNvSpPr/>
            <p:nvPr/>
          </p:nvSpPr>
          <p:spPr>
            <a:xfrm>
              <a:off x="6493987"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grpSp>
      <p:sp>
        <p:nvSpPr>
          <p:cNvPr id="19" name="Rectangle 18">
            <a:extLst>
              <a:ext uri="{FF2B5EF4-FFF2-40B4-BE49-F238E27FC236}">
                <a16:creationId xmlns:a16="http://schemas.microsoft.com/office/drawing/2014/main" id="{A5D68159-E396-E441-9D28-55AB2C2C4F11}"/>
              </a:ext>
            </a:extLst>
          </p:cNvPr>
          <p:cNvSpPr/>
          <p:nvPr/>
        </p:nvSpPr>
        <p:spPr>
          <a:xfrm>
            <a:off x="2562558" y="4183600"/>
            <a:ext cx="1109294" cy="369332"/>
          </a:xfrm>
          <a:prstGeom prst="rect">
            <a:avLst/>
          </a:prstGeom>
        </p:spPr>
        <p:txBody>
          <a:bodyPr wrap="square">
            <a:spAutoFit/>
          </a:bodyPr>
          <a:lstStyle/>
          <a:p>
            <a:pPr algn="ctr"/>
            <a:r>
              <a:rPr lang="en-US" dirty="0"/>
              <a:t>“entitled”</a:t>
            </a:r>
          </a:p>
        </p:txBody>
      </p:sp>
      <p:sp>
        <p:nvSpPr>
          <p:cNvPr id="20" name="Rectangle 19">
            <a:extLst>
              <a:ext uri="{FF2B5EF4-FFF2-40B4-BE49-F238E27FC236}">
                <a16:creationId xmlns:a16="http://schemas.microsoft.com/office/drawing/2014/main" id="{0032FBC9-2B69-9B4D-9190-0599C4807A4C}"/>
              </a:ext>
            </a:extLst>
          </p:cNvPr>
          <p:cNvSpPr/>
          <p:nvPr/>
        </p:nvSpPr>
        <p:spPr>
          <a:xfrm>
            <a:off x="4646046" y="4167979"/>
            <a:ext cx="722185" cy="369332"/>
          </a:xfrm>
          <a:prstGeom prst="rect">
            <a:avLst/>
          </a:prstGeom>
        </p:spPr>
        <p:txBody>
          <a:bodyPr wrap="square">
            <a:spAutoFit/>
          </a:bodyPr>
          <a:lstStyle/>
          <a:p>
            <a:pPr algn="ctr"/>
            <a:r>
              <a:rPr lang="en-US" dirty="0"/>
              <a:t>“to”</a:t>
            </a:r>
          </a:p>
        </p:txBody>
      </p:sp>
      <p:sp>
        <p:nvSpPr>
          <p:cNvPr id="24" name="Rectangle 23">
            <a:extLst>
              <a:ext uri="{FF2B5EF4-FFF2-40B4-BE49-F238E27FC236}">
                <a16:creationId xmlns:a16="http://schemas.microsoft.com/office/drawing/2014/main" id="{4DA14910-EB9F-A44F-B48E-166AAC003406}"/>
              </a:ext>
            </a:extLst>
          </p:cNvPr>
          <p:cNvSpPr/>
          <p:nvPr/>
        </p:nvSpPr>
        <p:spPr>
          <a:xfrm>
            <a:off x="5842112" y="4648917"/>
            <a:ext cx="367408" cy="523220"/>
          </a:xfrm>
          <a:prstGeom prst="rect">
            <a:avLst/>
          </a:prstGeom>
        </p:spPr>
        <p:txBody>
          <a:bodyPr wrap="none">
            <a:spAutoFit/>
          </a:bodyPr>
          <a:lstStyle/>
          <a:p>
            <a:r>
              <a:rPr lang="en-US" sz="2800" dirty="0"/>
              <a:t>1</a:t>
            </a:r>
          </a:p>
        </p:txBody>
      </p:sp>
      <p:sp>
        <p:nvSpPr>
          <p:cNvPr id="25" name="Rectangle 24">
            <a:extLst>
              <a:ext uri="{FF2B5EF4-FFF2-40B4-BE49-F238E27FC236}">
                <a16:creationId xmlns:a16="http://schemas.microsoft.com/office/drawing/2014/main" id="{638DC0A5-D54F-BA4C-BD02-9AF8AB9A075B}"/>
              </a:ext>
            </a:extLst>
          </p:cNvPr>
          <p:cNvSpPr/>
          <p:nvPr/>
        </p:nvSpPr>
        <p:spPr>
          <a:xfrm>
            <a:off x="6796560" y="4648917"/>
            <a:ext cx="367408" cy="523220"/>
          </a:xfrm>
          <a:prstGeom prst="rect">
            <a:avLst/>
          </a:prstGeom>
        </p:spPr>
        <p:txBody>
          <a:bodyPr wrap="none">
            <a:spAutoFit/>
          </a:bodyPr>
          <a:lstStyle/>
          <a:p>
            <a:r>
              <a:rPr lang="en-US" sz="2800" dirty="0"/>
              <a:t>1</a:t>
            </a:r>
          </a:p>
        </p:txBody>
      </p:sp>
      <p:sp>
        <p:nvSpPr>
          <p:cNvPr id="26" name="Rectangle 25">
            <a:extLst>
              <a:ext uri="{FF2B5EF4-FFF2-40B4-BE49-F238E27FC236}">
                <a16:creationId xmlns:a16="http://schemas.microsoft.com/office/drawing/2014/main" id="{551653FD-3211-784A-918A-C587D0BA9A02}"/>
              </a:ext>
            </a:extLst>
          </p:cNvPr>
          <p:cNvSpPr/>
          <p:nvPr/>
        </p:nvSpPr>
        <p:spPr>
          <a:xfrm>
            <a:off x="3897002" y="4626785"/>
            <a:ext cx="367408" cy="523220"/>
          </a:xfrm>
          <a:prstGeom prst="rect">
            <a:avLst/>
          </a:prstGeom>
        </p:spPr>
        <p:txBody>
          <a:bodyPr wrap="none">
            <a:spAutoFit/>
          </a:bodyPr>
          <a:lstStyle/>
          <a:p>
            <a:r>
              <a:rPr lang="en-US" sz="2800" dirty="0"/>
              <a:t>1</a:t>
            </a:r>
          </a:p>
        </p:txBody>
      </p:sp>
      <p:sp>
        <p:nvSpPr>
          <p:cNvPr id="27" name="Rectangle 26">
            <a:extLst>
              <a:ext uri="{FF2B5EF4-FFF2-40B4-BE49-F238E27FC236}">
                <a16:creationId xmlns:a16="http://schemas.microsoft.com/office/drawing/2014/main" id="{41A28050-4A60-CF49-8529-6FA92BBC88A1}"/>
              </a:ext>
            </a:extLst>
          </p:cNvPr>
          <p:cNvSpPr/>
          <p:nvPr/>
        </p:nvSpPr>
        <p:spPr>
          <a:xfrm>
            <a:off x="6796560" y="4656664"/>
            <a:ext cx="367408" cy="523220"/>
          </a:xfrm>
          <a:prstGeom prst="rect">
            <a:avLst/>
          </a:prstGeom>
        </p:spPr>
        <p:txBody>
          <a:bodyPr wrap="none">
            <a:spAutoFit/>
          </a:bodyPr>
          <a:lstStyle/>
          <a:p>
            <a:r>
              <a:rPr lang="en-US" sz="2800" dirty="0"/>
              <a:t>2</a:t>
            </a:r>
          </a:p>
        </p:txBody>
      </p:sp>
      <p:sp>
        <p:nvSpPr>
          <p:cNvPr id="28" name="Rectangle 27">
            <a:extLst>
              <a:ext uri="{FF2B5EF4-FFF2-40B4-BE49-F238E27FC236}">
                <a16:creationId xmlns:a16="http://schemas.microsoft.com/office/drawing/2014/main" id="{3C3D33A6-CD9B-ED4F-91F9-CC7B796AE9F5}"/>
              </a:ext>
            </a:extLst>
          </p:cNvPr>
          <p:cNvSpPr/>
          <p:nvPr/>
        </p:nvSpPr>
        <p:spPr>
          <a:xfrm>
            <a:off x="1938361" y="4626785"/>
            <a:ext cx="367408" cy="523220"/>
          </a:xfrm>
          <a:prstGeom prst="rect">
            <a:avLst/>
          </a:prstGeom>
        </p:spPr>
        <p:txBody>
          <a:bodyPr wrap="none">
            <a:spAutoFit/>
          </a:bodyPr>
          <a:lstStyle/>
          <a:p>
            <a:r>
              <a:rPr lang="en-US" sz="2800" dirty="0"/>
              <a:t>1</a:t>
            </a:r>
          </a:p>
        </p:txBody>
      </p:sp>
      <p:sp>
        <p:nvSpPr>
          <p:cNvPr id="29" name="Rectangle 28">
            <a:extLst>
              <a:ext uri="{FF2B5EF4-FFF2-40B4-BE49-F238E27FC236}">
                <a16:creationId xmlns:a16="http://schemas.microsoft.com/office/drawing/2014/main" id="{F1F8CEB7-BFE7-0240-8B99-18BF95AF3113}"/>
              </a:ext>
            </a:extLst>
          </p:cNvPr>
          <p:cNvSpPr/>
          <p:nvPr/>
        </p:nvSpPr>
        <p:spPr>
          <a:xfrm>
            <a:off x="2926972" y="4645089"/>
            <a:ext cx="367408" cy="523220"/>
          </a:xfrm>
          <a:prstGeom prst="rect">
            <a:avLst/>
          </a:prstGeom>
        </p:spPr>
        <p:txBody>
          <a:bodyPr wrap="none">
            <a:spAutoFit/>
          </a:bodyPr>
          <a:lstStyle/>
          <a:p>
            <a:r>
              <a:rPr lang="en-US" sz="2800" dirty="0"/>
              <a:t>1</a:t>
            </a:r>
          </a:p>
        </p:txBody>
      </p:sp>
      <p:sp>
        <p:nvSpPr>
          <p:cNvPr id="30" name="Rectangle 29">
            <a:extLst>
              <a:ext uri="{FF2B5EF4-FFF2-40B4-BE49-F238E27FC236}">
                <a16:creationId xmlns:a16="http://schemas.microsoft.com/office/drawing/2014/main" id="{4A3430F9-DB40-BE42-9F2D-697D6B166EAC}"/>
              </a:ext>
            </a:extLst>
          </p:cNvPr>
          <p:cNvSpPr/>
          <p:nvPr/>
        </p:nvSpPr>
        <p:spPr>
          <a:xfrm>
            <a:off x="4860504" y="4645089"/>
            <a:ext cx="367408" cy="523220"/>
          </a:xfrm>
          <a:prstGeom prst="rect">
            <a:avLst/>
          </a:prstGeom>
        </p:spPr>
        <p:txBody>
          <a:bodyPr wrap="none">
            <a:spAutoFit/>
          </a:bodyPr>
          <a:lstStyle/>
          <a:p>
            <a:r>
              <a:rPr lang="en-US" sz="2800" dirty="0"/>
              <a:t>1</a:t>
            </a:r>
          </a:p>
        </p:txBody>
      </p:sp>
    </p:spTree>
    <p:extLst>
      <p:ext uri="{BB962C8B-B14F-4D97-AF65-F5344CB8AC3E}">
        <p14:creationId xmlns:p14="http://schemas.microsoft.com/office/powerpoint/2010/main" val="27354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1000"/>
                                        <p:tgtEl>
                                          <p:spTgt spid="27"/>
                                        </p:tgtEl>
                                      </p:cBhvr>
                                    </p:animEffect>
                                  </p:childTnLst>
                                </p:cTn>
                              </p:par>
                              <p:par>
                                <p:cTn id="52" presetID="9" presetClass="exit" presetSubtype="0" fill="hold" grpId="1" nodeType="withEffect">
                                  <p:stCondLst>
                                    <p:cond delay="0"/>
                                  </p:stCondLst>
                                  <p:childTnLst>
                                    <p:animEffect transition="out" filter="dissolv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7" grpId="1"/>
      <p:bldP spid="8" grpId="0"/>
      <p:bldP spid="11" grpId="0"/>
      <p:bldP spid="12" grpId="0"/>
      <p:bldP spid="15" grpId="0"/>
      <p:bldP spid="16" grpId="0"/>
      <p:bldP spid="19" grpId="0"/>
      <p:bldP spid="20" grpId="0"/>
      <p:bldP spid="24" grpId="0"/>
      <p:bldP spid="25" grpId="0"/>
      <p:bldP spid="25" grpId="1"/>
      <p:bldP spid="26" grpId="0"/>
      <p:bldP spid="27" grpId="0"/>
      <p:bldP spid="28" grpId="0"/>
      <p:bldP spid="29"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BF71E-21F6-2F41-B598-7FDC6B379C2E}"/>
              </a:ext>
            </a:extLst>
          </p:cNvPr>
          <p:cNvSpPr>
            <a:spLocks noGrp="1"/>
          </p:cNvSpPr>
          <p:nvPr>
            <p:ph type="body" sz="quarter" idx="11"/>
          </p:nvPr>
        </p:nvSpPr>
        <p:spPr>
          <a:xfrm>
            <a:off x="1322693" y="2716272"/>
            <a:ext cx="5974578" cy="603063"/>
          </a:xfrm>
        </p:spPr>
        <p:txBody>
          <a:bodyPr/>
          <a:lstStyle/>
          <a:p>
            <a:pPr marL="0" indent="0">
              <a:buNone/>
            </a:pPr>
            <a:r>
              <a:rPr lang="en-US" dirty="0">
                <a:solidFill>
                  <a:srgbClr val="00B050"/>
                </a:solidFill>
              </a:rPr>
              <a:t>word </a:t>
            </a:r>
            <a:r>
              <a:rPr lang="en-US" dirty="0">
                <a:solidFill>
                  <a:srgbClr val="00B050"/>
                </a:solidFill>
                <a:sym typeface="Wingdings" pitchFamily="2" charset="2"/>
              </a:rPr>
              <a:t> number of occurrences </a:t>
            </a:r>
            <a:endParaRPr lang="en-US" dirty="0">
              <a:solidFill>
                <a:srgbClr val="00B050"/>
              </a:solidFill>
            </a:endParaRPr>
          </a:p>
        </p:txBody>
      </p:sp>
      <p:sp>
        <p:nvSpPr>
          <p:cNvPr id="3" name="Title 2">
            <a:extLst>
              <a:ext uri="{FF2B5EF4-FFF2-40B4-BE49-F238E27FC236}">
                <a16:creationId xmlns:a16="http://schemas.microsoft.com/office/drawing/2014/main" id="{25C86C4D-D33E-634D-8679-143847597D3A}"/>
              </a:ext>
            </a:extLst>
          </p:cNvPr>
          <p:cNvSpPr>
            <a:spLocks noGrp="1"/>
          </p:cNvSpPr>
          <p:nvPr>
            <p:ph type="title"/>
          </p:nvPr>
        </p:nvSpPr>
        <p:spPr/>
        <p:txBody>
          <a:bodyPr/>
          <a:lstStyle/>
          <a:p>
            <a:r>
              <a:rPr lang="en-US" dirty="0"/>
              <a:t>Word Frequency</a:t>
            </a:r>
          </a:p>
        </p:txBody>
      </p:sp>
      <p:sp>
        <p:nvSpPr>
          <p:cNvPr id="4" name="Text Placeholder 1">
            <a:extLst>
              <a:ext uri="{FF2B5EF4-FFF2-40B4-BE49-F238E27FC236}">
                <a16:creationId xmlns:a16="http://schemas.microsoft.com/office/drawing/2014/main" id="{03220010-EB37-1E4E-823E-E40BCF14E4F0}"/>
              </a:ext>
            </a:extLst>
          </p:cNvPr>
          <p:cNvSpPr txBox="1">
            <a:spLocks/>
          </p:cNvSpPr>
          <p:nvPr/>
        </p:nvSpPr>
        <p:spPr>
          <a:xfrm>
            <a:off x="659305" y="369999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Step 2: Sort the result from step 1 in descending order by value (number of times that word occurs) </a:t>
            </a:r>
          </a:p>
        </p:txBody>
      </p:sp>
      <p:sp>
        <p:nvSpPr>
          <p:cNvPr id="5" name="Text Placeholder 1">
            <a:extLst>
              <a:ext uri="{FF2B5EF4-FFF2-40B4-BE49-F238E27FC236}">
                <a16:creationId xmlns:a16="http://schemas.microsoft.com/office/drawing/2014/main" id="{D82F0884-E14A-0049-B5C0-1F8295F0B8A4}"/>
              </a:ext>
            </a:extLst>
          </p:cNvPr>
          <p:cNvSpPr txBox="1">
            <a:spLocks/>
          </p:cNvSpPr>
          <p:nvPr/>
        </p:nvSpPr>
        <p:spPr>
          <a:xfrm>
            <a:off x="811705" y="188912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Step 1: Count how many times each word occurs</a:t>
            </a:r>
          </a:p>
        </p:txBody>
      </p:sp>
      <p:sp>
        <p:nvSpPr>
          <p:cNvPr id="7" name="Text Placeholder 1">
            <a:extLst>
              <a:ext uri="{FF2B5EF4-FFF2-40B4-BE49-F238E27FC236}">
                <a16:creationId xmlns:a16="http://schemas.microsoft.com/office/drawing/2014/main" id="{E3AFC1DE-48F4-BC4B-9FEE-ED09862A5D35}"/>
              </a:ext>
            </a:extLst>
          </p:cNvPr>
          <p:cNvSpPr txBox="1">
            <a:spLocks/>
          </p:cNvSpPr>
          <p:nvPr/>
        </p:nvSpPr>
        <p:spPr>
          <a:xfrm>
            <a:off x="1506468" y="271627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FF0000"/>
                </a:solidFill>
              </a:rPr>
              <a:t>HashMap&lt;String, Integer&gt;</a:t>
            </a:r>
          </a:p>
        </p:txBody>
      </p:sp>
      <p:sp>
        <p:nvSpPr>
          <p:cNvPr id="8" name="Text Placeholder 1">
            <a:extLst>
              <a:ext uri="{FF2B5EF4-FFF2-40B4-BE49-F238E27FC236}">
                <a16:creationId xmlns:a16="http://schemas.microsoft.com/office/drawing/2014/main" id="{E75A0820-DC90-E840-946E-C2FBA4B3E913}"/>
              </a:ext>
            </a:extLst>
          </p:cNvPr>
          <p:cNvSpPr txBox="1">
            <a:spLocks/>
          </p:cNvSpPr>
          <p:nvPr/>
        </p:nvSpPr>
        <p:spPr>
          <a:xfrm>
            <a:off x="1322692" y="4946801"/>
            <a:ext cx="6342131"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B050"/>
                </a:solidFill>
              </a:rPr>
              <a:t>number of occurrences </a:t>
            </a:r>
            <a:r>
              <a:rPr lang="en-US" dirty="0">
                <a:solidFill>
                  <a:srgbClr val="00B050"/>
                </a:solidFill>
                <a:sym typeface="Wingdings" pitchFamily="2" charset="2"/>
              </a:rPr>
              <a:t> word</a:t>
            </a:r>
            <a:endParaRPr lang="en-US" dirty="0">
              <a:solidFill>
                <a:srgbClr val="00B050"/>
              </a:solidFill>
            </a:endParaRPr>
          </a:p>
        </p:txBody>
      </p:sp>
      <p:sp>
        <p:nvSpPr>
          <p:cNvPr id="9" name="Text Placeholder 1">
            <a:extLst>
              <a:ext uri="{FF2B5EF4-FFF2-40B4-BE49-F238E27FC236}">
                <a16:creationId xmlns:a16="http://schemas.microsoft.com/office/drawing/2014/main" id="{3E44BE80-5834-AC4E-993A-6A592FE82FA4}"/>
              </a:ext>
            </a:extLst>
          </p:cNvPr>
          <p:cNvSpPr txBox="1">
            <a:spLocks/>
          </p:cNvSpPr>
          <p:nvPr/>
        </p:nvSpPr>
        <p:spPr>
          <a:xfrm>
            <a:off x="1322692" y="494680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solidFill>
                  <a:srgbClr val="FF0000"/>
                </a:solidFill>
              </a:rPr>
              <a:t>TreeMap</a:t>
            </a:r>
            <a:r>
              <a:rPr lang="en-US" dirty="0">
                <a:solidFill>
                  <a:srgbClr val="FF0000"/>
                </a:solidFill>
              </a:rPr>
              <a:t>&lt;Integer, String&gt;</a:t>
            </a:r>
          </a:p>
        </p:txBody>
      </p:sp>
      <p:sp>
        <p:nvSpPr>
          <p:cNvPr id="6" name="TextBox 5">
            <a:extLst>
              <a:ext uri="{FF2B5EF4-FFF2-40B4-BE49-F238E27FC236}">
                <a16:creationId xmlns:a16="http://schemas.microsoft.com/office/drawing/2014/main" id="{D3A0DC7C-76E9-1248-86BB-0F40F88107D3}"/>
              </a:ext>
            </a:extLst>
          </p:cNvPr>
          <p:cNvSpPr txBox="1"/>
          <p:nvPr/>
        </p:nvSpPr>
        <p:spPr>
          <a:xfrm>
            <a:off x="589507" y="5510865"/>
            <a:ext cx="7440948" cy="369332"/>
          </a:xfrm>
          <a:prstGeom prst="rect">
            <a:avLst/>
          </a:prstGeom>
          <a:noFill/>
        </p:spPr>
        <p:txBody>
          <a:bodyPr wrap="none" rtlCol="0">
            <a:spAutoFit/>
          </a:bodyPr>
          <a:lstStyle/>
          <a:p>
            <a:r>
              <a:rPr lang="en-US" i="1" dirty="0" err="1">
                <a:solidFill>
                  <a:schemeClr val="bg2">
                    <a:lumMod val="50000"/>
                  </a:schemeClr>
                </a:solidFill>
              </a:rPr>
              <a:t>TreeMap</a:t>
            </a:r>
            <a:r>
              <a:rPr lang="en-US" i="1" dirty="0">
                <a:solidFill>
                  <a:schemeClr val="bg2">
                    <a:lumMod val="50000"/>
                  </a:schemeClr>
                </a:solidFill>
              </a:rPr>
              <a:t>: binary search tree with word occurrence number as tree node value</a:t>
            </a:r>
          </a:p>
        </p:txBody>
      </p:sp>
    </p:spTree>
    <p:extLst>
      <p:ext uri="{BB962C8B-B14F-4D97-AF65-F5344CB8AC3E}">
        <p14:creationId xmlns:p14="http://schemas.microsoft.com/office/powerpoint/2010/main" val="365763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2">
                                            <p:txEl>
                                              <p:pRg st="0" end="0"/>
                                            </p:txEl>
                                          </p:spTgt>
                                        </p:tgtEl>
                                      </p:cBhvr>
                                    </p:animEffect>
                                    <p:set>
                                      <p:cBhvr>
                                        <p:cTn id="15" dur="1" fill="hold">
                                          <p:stCondLst>
                                            <p:cond delay="499"/>
                                          </p:stCondLst>
                                        </p:cTn>
                                        <p:tgtEl>
                                          <p:spTgt spid="2">
                                            <p:txEl>
                                              <p:pRg st="0" end="0"/>
                                            </p:txEl>
                                          </p:spTgt>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5" grpId="0"/>
      <p:bldP spid="7" grpId="0"/>
      <p:bldP spid="8" grpId="0"/>
      <p:bldP spid="8" grpId="1"/>
      <p:bldP spid="9"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61C5CE-46DE-4B43-83C3-80BAD03277AD}"/>
              </a:ext>
            </a:extLst>
          </p:cNvPr>
          <p:cNvPicPr>
            <a:picLocks noChangeAspect="1"/>
          </p:cNvPicPr>
          <p:nvPr/>
        </p:nvPicPr>
        <p:blipFill>
          <a:blip r:embed="rId2"/>
          <a:stretch>
            <a:fillRect/>
          </a:stretch>
        </p:blipFill>
        <p:spPr>
          <a:xfrm>
            <a:off x="4465081" y="45520"/>
            <a:ext cx="4369994" cy="4225929"/>
          </a:xfrm>
          <a:prstGeom prst="rect">
            <a:avLst/>
          </a:prstGeom>
        </p:spPr>
      </p:pic>
      <p:sp>
        <p:nvSpPr>
          <p:cNvPr id="3" name="Title 2">
            <a:extLst>
              <a:ext uri="{FF2B5EF4-FFF2-40B4-BE49-F238E27FC236}">
                <a16:creationId xmlns:a16="http://schemas.microsoft.com/office/drawing/2014/main" id="{AE794AE9-29FA-C448-B405-BDC363FE718E}"/>
              </a:ext>
            </a:extLst>
          </p:cNvPr>
          <p:cNvSpPr>
            <a:spLocks noGrp="1"/>
          </p:cNvSpPr>
          <p:nvPr>
            <p:ph type="title"/>
          </p:nvPr>
        </p:nvSpPr>
        <p:spPr>
          <a:xfrm>
            <a:off x="480120" y="109342"/>
            <a:ext cx="8183759" cy="991998"/>
          </a:xfrm>
        </p:spPr>
        <p:txBody>
          <a:bodyPr/>
          <a:lstStyle/>
          <a:p>
            <a:r>
              <a:rPr lang="en-US" dirty="0"/>
              <a:t>Word Frequency</a:t>
            </a:r>
          </a:p>
        </p:txBody>
      </p:sp>
      <p:grpSp>
        <p:nvGrpSpPr>
          <p:cNvPr id="4" name="Group 3">
            <a:extLst>
              <a:ext uri="{FF2B5EF4-FFF2-40B4-BE49-F238E27FC236}">
                <a16:creationId xmlns:a16="http://schemas.microsoft.com/office/drawing/2014/main" id="{3D01C4AC-A05E-7241-87B3-A38F5AAA7E97}"/>
              </a:ext>
            </a:extLst>
          </p:cNvPr>
          <p:cNvGrpSpPr/>
          <p:nvPr/>
        </p:nvGrpSpPr>
        <p:grpSpPr>
          <a:xfrm>
            <a:off x="10412" y="726141"/>
            <a:ext cx="7502013" cy="5399457"/>
            <a:chOff x="10412" y="726141"/>
            <a:chExt cx="7502013" cy="5399457"/>
          </a:xfrm>
        </p:grpSpPr>
        <p:sp>
          <p:nvSpPr>
            <p:cNvPr id="7" name="TextBox 6">
              <a:extLst>
                <a:ext uri="{FF2B5EF4-FFF2-40B4-BE49-F238E27FC236}">
                  <a16:creationId xmlns:a16="http://schemas.microsoft.com/office/drawing/2014/main" id="{FEF3B41D-105E-E744-92A2-A73650858AAB}"/>
                </a:ext>
              </a:extLst>
            </p:cNvPr>
            <p:cNvSpPr txBox="1"/>
            <p:nvPr/>
          </p:nvSpPr>
          <p:spPr>
            <a:xfrm>
              <a:off x="78726" y="2947608"/>
              <a:ext cx="1747273" cy="369332"/>
            </a:xfrm>
            <a:prstGeom prst="rect">
              <a:avLst/>
            </a:prstGeom>
            <a:noFill/>
          </p:spPr>
          <p:txBody>
            <a:bodyPr wrap="none" rtlCol="0">
              <a:spAutoFit/>
            </a:bodyPr>
            <a:lstStyle/>
            <a:p>
              <a:r>
                <a:rPr lang="en-US" dirty="0"/>
                <a:t>Count frequency</a:t>
              </a:r>
            </a:p>
          </p:txBody>
        </p:sp>
        <p:sp>
          <p:nvSpPr>
            <p:cNvPr id="9" name="Rounded Rectangle 8">
              <a:extLst>
                <a:ext uri="{FF2B5EF4-FFF2-40B4-BE49-F238E27FC236}">
                  <a16:creationId xmlns:a16="http://schemas.microsoft.com/office/drawing/2014/main" id="{666CAC25-DF5D-2F4C-AE3A-D2A02873737A}"/>
                </a:ext>
              </a:extLst>
            </p:cNvPr>
            <p:cNvSpPr/>
            <p:nvPr/>
          </p:nvSpPr>
          <p:spPr>
            <a:xfrm>
              <a:off x="4406695" y="726141"/>
              <a:ext cx="3105730" cy="1265405"/>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Elbow Connector 9">
              <a:extLst>
                <a:ext uri="{FF2B5EF4-FFF2-40B4-BE49-F238E27FC236}">
                  <a16:creationId xmlns:a16="http://schemas.microsoft.com/office/drawing/2014/main" id="{C2153E5C-4709-1A4E-913A-776B43D5CFF6}"/>
                </a:ext>
              </a:extLst>
            </p:cNvPr>
            <p:cNvCxnSpPr>
              <a:cxnSpLocks/>
              <a:stCxn id="9" idx="1"/>
              <a:endCxn id="7" idx="0"/>
            </p:cNvCxnSpPr>
            <p:nvPr/>
          </p:nvCxnSpPr>
          <p:spPr>
            <a:xfrm rot="10800000" flipV="1">
              <a:off x="952363" y="1358844"/>
              <a:ext cx="3454332" cy="1588764"/>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25E15B9-F573-F244-B3EE-EAEB23EBEED3}"/>
                </a:ext>
              </a:extLst>
            </p:cNvPr>
            <p:cNvPicPr>
              <a:picLocks noChangeAspect="1"/>
            </p:cNvPicPr>
            <p:nvPr/>
          </p:nvPicPr>
          <p:blipFill>
            <a:blip r:embed="rId3"/>
            <a:stretch>
              <a:fillRect/>
            </a:stretch>
          </p:blipFill>
          <p:spPr>
            <a:xfrm>
              <a:off x="10412" y="3462155"/>
              <a:ext cx="1883899" cy="2663443"/>
            </a:xfrm>
            <a:prstGeom prst="rect">
              <a:avLst/>
            </a:prstGeom>
            <a:ln>
              <a:noFill/>
            </a:ln>
            <a:effectLst>
              <a:outerShdw blurRad="292100" dist="139700" dir="2700000" algn="tl" rotWithShape="0">
                <a:srgbClr val="333333">
                  <a:alpha val="65000"/>
                </a:srgbClr>
              </a:outerShdw>
            </a:effectLst>
          </p:spPr>
        </p:pic>
      </p:grpSp>
      <p:grpSp>
        <p:nvGrpSpPr>
          <p:cNvPr id="5" name="Group 4">
            <a:extLst>
              <a:ext uri="{FF2B5EF4-FFF2-40B4-BE49-F238E27FC236}">
                <a16:creationId xmlns:a16="http://schemas.microsoft.com/office/drawing/2014/main" id="{4D0CC507-8CFA-F64A-8654-8A33D8FE06E1}"/>
              </a:ext>
            </a:extLst>
          </p:cNvPr>
          <p:cNvGrpSpPr/>
          <p:nvPr/>
        </p:nvGrpSpPr>
        <p:grpSpPr>
          <a:xfrm>
            <a:off x="1359224" y="2343380"/>
            <a:ext cx="7603607" cy="4229892"/>
            <a:chOff x="1359224" y="2343380"/>
            <a:chExt cx="7603607" cy="4229892"/>
          </a:xfrm>
        </p:grpSpPr>
        <p:sp>
          <p:nvSpPr>
            <p:cNvPr id="8" name="TextBox 7">
              <a:extLst>
                <a:ext uri="{FF2B5EF4-FFF2-40B4-BE49-F238E27FC236}">
                  <a16:creationId xmlns:a16="http://schemas.microsoft.com/office/drawing/2014/main" id="{68076590-8292-0944-BB18-D02E3B9BAC88}"/>
                </a:ext>
              </a:extLst>
            </p:cNvPr>
            <p:cNvSpPr txBox="1"/>
            <p:nvPr/>
          </p:nvSpPr>
          <p:spPr>
            <a:xfrm>
              <a:off x="2458998" y="4424544"/>
              <a:ext cx="1568250" cy="369332"/>
            </a:xfrm>
            <a:prstGeom prst="rect">
              <a:avLst/>
            </a:prstGeom>
            <a:noFill/>
          </p:spPr>
          <p:txBody>
            <a:bodyPr wrap="none" rtlCol="0">
              <a:spAutoFit/>
            </a:bodyPr>
            <a:lstStyle/>
            <a:p>
              <a:r>
                <a:rPr lang="en-US" dirty="0"/>
                <a:t>Sort frequency</a:t>
              </a:r>
            </a:p>
          </p:txBody>
        </p:sp>
        <p:sp>
          <p:nvSpPr>
            <p:cNvPr id="17" name="Rounded Rectangle 16">
              <a:extLst>
                <a:ext uri="{FF2B5EF4-FFF2-40B4-BE49-F238E27FC236}">
                  <a16:creationId xmlns:a16="http://schemas.microsoft.com/office/drawing/2014/main" id="{3D1C3BDA-BAA8-A145-982A-77EF1E4C0EA2}"/>
                </a:ext>
              </a:extLst>
            </p:cNvPr>
            <p:cNvSpPr/>
            <p:nvPr/>
          </p:nvSpPr>
          <p:spPr>
            <a:xfrm>
              <a:off x="4406695" y="2343380"/>
              <a:ext cx="4428380" cy="1265405"/>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Elbow Connector 17">
              <a:extLst>
                <a:ext uri="{FF2B5EF4-FFF2-40B4-BE49-F238E27FC236}">
                  <a16:creationId xmlns:a16="http://schemas.microsoft.com/office/drawing/2014/main" id="{42E43AE2-33DE-2040-AD3A-7233F77EDFA8}"/>
                </a:ext>
              </a:extLst>
            </p:cNvPr>
            <p:cNvCxnSpPr>
              <a:cxnSpLocks/>
              <a:stCxn id="17" idx="1"/>
              <a:endCxn id="8" idx="0"/>
            </p:cNvCxnSpPr>
            <p:nvPr/>
          </p:nvCxnSpPr>
          <p:spPr>
            <a:xfrm rot="10800000" flipV="1">
              <a:off x="3243123" y="2976082"/>
              <a:ext cx="1163572" cy="1448461"/>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9F460FBD-C80E-1249-A4A5-CE95ACAD82BB}"/>
                </a:ext>
              </a:extLst>
            </p:cNvPr>
            <p:cNvPicPr>
              <a:picLocks noChangeAspect="1"/>
            </p:cNvPicPr>
            <p:nvPr/>
          </p:nvPicPr>
          <p:blipFill rotWithShape="1">
            <a:blip r:embed="rId4"/>
            <a:srcRect r="11037"/>
            <a:stretch/>
          </p:blipFill>
          <p:spPr>
            <a:xfrm>
              <a:off x="1359224" y="4793876"/>
              <a:ext cx="7603607" cy="1779396"/>
            </a:xfrm>
            <a:prstGeom prst="rect">
              <a:avLst/>
            </a:prstGeom>
          </p:spPr>
        </p:pic>
      </p:grpSp>
    </p:spTree>
    <p:extLst>
      <p:ext uri="{BB962C8B-B14F-4D97-AF65-F5344CB8AC3E}">
        <p14:creationId xmlns:p14="http://schemas.microsoft.com/office/powerpoint/2010/main" val="14941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E5B304-4AE4-3240-8712-AF7AA08229E9}"/>
              </a:ext>
            </a:extLst>
          </p:cNvPr>
          <p:cNvSpPr>
            <a:spLocks noGrp="1"/>
          </p:cNvSpPr>
          <p:nvPr>
            <p:ph type="body" sz="quarter" idx="11"/>
          </p:nvPr>
        </p:nvSpPr>
        <p:spPr>
          <a:xfrm>
            <a:off x="1735070" y="2611813"/>
            <a:ext cx="5454624" cy="2761129"/>
          </a:xfrm>
        </p:spPr>
        <p:txBody>
          <a:bodyPr/>
          <a:lstStyle/>
          <a:p>
            <a:r>
              <a:rPr lang="en-US" altLang="zh-CN" dirty="0"/>
              <a:t>Midterm</a:t>
            </a:r>
            <a:r>
              <a:rPr lang="zh-CN" altLang="en-US" dirty="0"/>
              <a:t> </a:t>
            </a:r>
            <a:r>
              <a:rPr lang="en-US" altLang="zh-CN" dirty="0"/>
              <a:t>2</a:t>
            </a:r>
            <a:r>
              <a:rPr lang="zh-CN" altLang="en-US" dirty="0"/>
              <a:t> </a:t>
            </a:r>
            <a:r>
              <a:rPr lang="en-US" altLang="zh-CN" dirty="0"/>
              <a:t>on</a:t>
            </a:r>
            <a:r>
              <a:rPr lang="zh-CN" altLang="en-US" dirty="0"/>
              <a:t> </a:t>
            </a:r>
            <a:r>
              <a:rPr lang="en-US" altLang="zh-CN" dirty="0"/>
              <a:t>Wednesday</a:t>
            </a:r>
          </a:p>
          <a:p>
            <a:endParaRPr lang="en-US" altLang="zh-CN" dirty="0"/>
          </a:p>
          <a:p>
            <a:endParaRPr lang="en-US" altLang="zh-CN" dirty="0"/>
          </a:p>
          <a:p>
            <a:r>
              <a:rPr lang="en-US" altLang="zh-CN" dirty="0"/>
              <a:t>Quiz</a:t>
            </a:r>
            <a:r>
              <a:rPr lang="zh-CN" altLang="en-US" dirty="0"/>
              <a:t> </a:t>
            </a:r>
            <a:r>
              <a:rPr lang="en-US" altLang="zh-CN" dirty="0"/>
              <a:t>2</a:t>
            </a:r>
            <a:r>
              <a:rPr lang="zh-CN" altLang="en-US" dirty="0"/>
              <a:t> </a:t>
            </a:r>
            <a:r>
              <a:rPr lang="en-US" altLang="zh-CN" dirty="0"/>
              <a:t>will</a:t>
            </a:r>
            <a:r>
              <a:rPr lang="zh-CN" altLang="en-US" dirty="0"/>
              <a:t> </a:t>
            </a:r>
            <a:r>
              <a:rPr lang="en-US" altLang="zh-CN" dirty="0"/>
              <a:t>be</a:t>
            </a:r>
            <a:r>
              <a:rPr lang="zh-CN" altLang="en-US" dirty="0"/>
              <a:t> </a:t>
            </a:r>
            <a:r>
              <a:rPr lang="en-US" altLang="zh-CN" dirty="0"/>
              <a:t>assigned</a:t>
            </a:r>
            <a:r>
              <a:rPr lang="zh-CN" altLang="en-US" dirty="0"/>
              <a:t> </a:t>
            </a:r>
            <a:r>
              <a:rPr lang="en-US" altLang="zh-CN" dirty="0"/>
              <a:t>tonight</a:t>
            </a:r>
            <a:r>
              <a:rPr lang="zh-CN" altLang="en-US" dirty="0"/>
              <a:t> </a:t>
            </a:r>
            <a:r>
              <a:rPr lang="en-US" altLang="zh-CN" dirty="0"/>
              <a:t>and</a:t>
            </a:r>
            <a:r>
              <a:rPr lang="zh-CN" altLang="en-US" dirty="0"/>
              <a:t> </a:t>
            </a:r>
            <a:r>
              <a:rPr lang="en-US" altLang="zh-CN" dirty="0"/>
              <a:t>due</a:t>
            </a:r>
            <a:r>
              <a:rPr lang="zh-CN" altLang="en-US" dirty="0"/>
              <a:t> </a:t>
            </a:r>
            <a:r>
              <a:rPr lang="en-US" altLang="zh-CN" dirty="0"/>
              <a:t>on</a:t>
            </a:r>
            <a:r>
              <a:rPr lang="zh-CN" altLang="en-US" dirty="0"/>
              <a:t> </a:t>
            </a:r>
            <a:r>
              <a:rPr lang="en-US" altLang="zh-CN" dirty="0"/>
              <a:t>Thursday</a:t>
            </a:r>
          </a:p>
          <a:p>
            <a:endParaRPr lang="en-US" altLang="zh-CN" dirty="0"/>
          </a:p>
          <a:p>
            <a:endParaRPr lang="en-US" altLang="zh-CN" dirty="0"/>
          </a:p>
          <a:p>
            <a:endParaRPr lang="en-US" dirty="0"/>
          </a:p>
          <a:p>
            <a:endParaRPr lang="en-US" dirty="0"/>
          </a:p>
        </p:txBody>
      </p:sp>
      <p:sp>
        <p:nvSpPr>
          <p:cNvPr id="3" name="Title 2">
            <a:extLst>
              <a:ext uri="{FF2B5EF4-FFF2-40B4-BE49-F238E27FC236}">
                <a16:creationId xmlns:a16="http://schemas.microsoft.com/office/drawing/2014/main" id="{FD79D88B-3379-FF47-93A0-A7AA333E536F}"/>
              </a:ext>
            </a:extLst>
          </p:cNvPr>
          <p:cNvSpPr>
            <a:spLocks noGrp="1"/>
          </p:cNvSpPr>
          <p:nvPr>
            <p:ph type="title"/>
          </p:nvPr>
        </p:nvSpPr>
        <p:spPr/>
        <p:txBody>
          <a:bodyPr/>
          <a:lstStyle/>
          <a:p>
            <a:r>
              <a:rPr lang="en-US" altLang="zh-CN" dirty="0"/>
              <a:t>Logistics</a:t>
            </a:r>
            <a:endParaRPr lang="en-US" dirty="0"/>
          </a:p>
        </p:txBody>
      </p:sp>
      <p:pic>
        <p:nvPicPr>
          <p:cNvPr id="1026" name="Picture 2" descr="Programmer (Sketch) by anggatantama on DeviantArt">
            <a:extLst>
              <a:ext uri="{FF2B5EF4-FFF2-40B4-BE49-F238E27FC236}">
                <a16:creationId xmlns:a16="http://schemas.microsoft.com/office/drawing/2014/main" id="{A6ECEC22-A08C-E64D-BA6C-5F4533AF1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432" y="247403"/>
            <a:ext cx="1579083" cy="2232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2CA23FB-F084-B54A-898A-809E90115AD9}"/>
              </a:ext>
            </a:extLst>
          </p:cNvPr>
          <p:cNvSpPr/>
          <p:nvPr/>
        </p:nvSpPr>
        <p:spPr>
          <a:xfrm>
            <a:off x="5109882" y="3090446"/>
            <a:ext cx="1272989" cy="338554"/>
          </a:xfrm>
          <a:prstGeom prst="rect">
            <a:avLst/>
          </a:prstGeom>
        </p:spPr>
        <p:txBody>
          <a:bodyPr wrap="square">
            <a:spAutoFit/>
          </a:bodyPr>
          <a:lstStyle/>
          <a:p>
            <a:r>
              <a:rPr lang="en-US" altLang="zh-CN" sz="1600" dirty="0">
                <a:hlinkClick r:id="rId3"/>
              </a:rPr>
              <a:t>Study</a:t>
            </a:r>
            <a:r>
              <a:rPr lang="zh-CN" altLang="en-US" sz="1600" dirty="0">
                <a:hlinkClick r:id="rId3"/>
              </a:rPr>
              <a:t> </a:t>
            </a:r>
            <a:r>
              <a:rPr lang="en-US" altLang="zh-CN" sz="1600" dirty="0">
                <a:hlinkClick r:id="rId3"/>
              </a:rPr>
              <a:t>Guide</a:t>
            </a:r>
          </a:p>
        </p:txBody>
      </p:sp>
    </p:spTree>
    <p:extLst>
      <p:ext uri="{BB962C8B-B14F-4D97-AF65-F5344CB8AC3E}">
        <p14:creationId xmlns:p14="http://schemas.microsoft.com/office/powerpoint/2010/main" val="851141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DB39FF-1777-F94C-8495-18D32EF9AAAD}"/>
              </a:ext>
            </a:extLst>
          </p:cNvPr>
          <p:cNvSpPr>
            <a:spLocks noGrp="1"/>
          </p:cNvSpPr>
          <p:nvPr>
            <p:ph type="title"/>
          </p:nvPr>
        </p:nvSpPr>
        <p:spPr/>
        <p:txBody>
          <a:bodyPr/>
          <a:lstStyle/>
          <a:p>
            <a:r>
              <a:rPr lang="en-US" altLang="zh-CN" dirty="0"/>
              <a:t>“Take-home”</a:t>
            </a:r>
            <a:r>
              <a:rPr lang="zh-CN" altLang="en-US" dirty="0"/>
              <a:t> </a:t>
            </a:r>
            <a:r>
              <a:rPr lang="en-US" altLang="zh-CN" dirty="0"/>
              <a:t>Quiz</a:t>
            </a:r>
            <a:r>
              <a:rPr lang="zh-CN" altLang="en-US" dirty="0"/>
              <a:t> </a:t>
            </a:r>
            <a:r>
              <a:rPr lang="en-US" altLang="zh-CN" dirty="0"/>
              <a:t>2</a:t>
            </a:r>
            <a:endParaRPr lang="en-US" dirty="0"/>
          </a:p>
        </p:txBody>
      </p:sp>
      <p:pic>
        <p:nvPicPr>
          <p:cNvPr id="4" name="Picture 3">
            <a:extLst>
              <a:ext uri="{FF2B5EF4-FFF2-40B4-BE49-F238E27FC236}">
                <a16:creationId xmlns:a16="http://schemas.microsoft.com/office/drawing/2014/main" id="{079F54C0-1F66-AF44-99B1-C91AC361D864}"/>
              </a:ext>
            </a:extLst>
          </p:cNvPr>
          <p:cNvPicPr>
            <a:picLocks noChangeAspect="1"/>
          </p:cNvPicPr>
          <p:nvPr/>
        </p:nvPicPr>
        <p:blipFill>
          <a:blip r:embed="rId2"/>
          <a:stretch>
            <a:fillRect/>
          </a:stretch>
        </p:blipFill>
        <p:spPr>
          <a:xfrm>
            <a:off x="2008094" y="1962622"/>
            <a:ext cx="5692588" cy="293275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4342028-1EEF-CE45-A224-55B5E82A6A42}"/>
              </a:ext>
            </a:extLst>
          </p:cNvPr>
          <p:cNvSpPr txBox="1"/>
          <p:nvPr/>
        </p:nvSpPr>
        <p:spPr>
          <a:xfrm>
            <a:off x="1013012" y="5719482"/>
            <a:ext cx="4398961" cy="584775"/>
          </a:xfrm>
          <a:prstGeom prst="rect">
            <a:avLst/>
          </a:prstGeom>
          <a:noFill/>
        </p:spPr>
        <p:txBody>
          <a:bodyPr wrap="none" rtlCol="0">
            <a:spAutoFit/>
          </a:bodyPr>
          <a:lstStyle/>
          <a:p>
            <a:r>
              <a:rPr lang="en-US" altLang="zh-CN" sz="3200" dirty="0"/>
              <a:t>How</a:t>
            </a:r>
            <a:r>
              <a:rPr lang="zh-CN" altLang="en-US" sz="3200" dirty="0"/>
              <a:t> </a:t>
            </a:r>
            <a:r>
              <a:rPr lang="en-US" altLang="zh-CN" sz="3200" dirty="0"/>
              <a:t>would</a:t>
            </a:r>
            <a:r>
              <a:rPr lang="zh-CN" altLang="en-US" sz="3200" dirty="0"/>
              <a:t> </a:t>
            </a:r>
            <a:r>
              <a:rPr lang="en-US" altLang="zh-CN" sz="3200" dirty="0"/>
              <a:t>you</a:t>
            </a:r>
            <a:r>
              <a:rPr lang="zh-CN" altLang="en-US" sz="3200" dirty="0"/>
              <a:t> </a:t>
            </a:r>
            <a:r>
              <a:rPr lang="en-US" altLang="zh-CN" sz="3200" dirty="0"/>
              <a:t>test</a:t>
            </a:r>
            <a:r>
              <a:rPr lang="zh-CN" altLang="en-US" sz="3200" dirty="0"/>
              <a:t> </a:t>
            </a:r>
            <a:r>
              <a:rPr lang="en-US" altLang="zh-CN" sz="3200" dirty="0"/>
              <a:t>this?</a:t>
            </a:r>
            <a:endParaRPr lang="en-US" sz="3200" dirty="0"/>
          </a:p>
        </p:txBody>
      </p:sp>
    </p:spTree>
    <p:extLst>
      <p:ext uri="{BB962C8B-B14F-4D97-AF65-F5344CB8AC3E}">
        <p14:creationId xmlns:p14="http://schemas.microsoft.com/office/powerpoint/2010/main" val="15269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0BF6DB3-2843-4D48-9C85-CDA0F2A00887}"/>
              </a:ext>
            </a:extLst>
          </p:cNvPr>
          <p:cNvGrpSpPr/>
          <p:nvPr/>
        </p:nvGrpSpPr>
        <p:grpSpPr>
          <a:xfrm>
            <a:off x="372216" y="1946868"/>
            <a:ext cx="1303317" cy="2598500"/>
            <a:chOff x="2185344" y="871954"/>
            <a:chExt cx="2386656" cy="5441576"/>
          </a:xfrm>
        </p:grpSpPr>
        <p:pic>
          <p:nvPicPr>
            <p:cNvPr id="22" name="Picture 21">
              <a:extLst>
                <a:ext uri="{FF2B5EF4-FFF2-40B4-BE49-F238E27FC236}">
                  <a16:creationId xmlns:a16="http://schemas.microsoft.com/office/drawing/2014/main" id="{36E1093E-D7FC-4F4B-9512-B0E5130BF0E8}"/>
                </a:ext>
              </a:extLst>
            </p:cNvPr>
            <p:cNvPicPr>
              <a:picLocks noChangeAspect="1"/>
            </p:cNvPicPr>
            <p:nvPr/>
          </p:nvPicPr>
          <p:blipFill>
            <a:blip r:embed="rId2"/>
            <a:stretch>
              <a:fillRect/>
            </a:stretch>
          </p:blipFill>
          <p:spPr>
            <a:xfrm>
              <a:off x="2185344" y="871954"/>
              <a:ext cx="2386656" cy="5441576"/>
            </a:xfrm>
            <a:prstGeom prst="rect">
              <a:avLst/>
            </a:prstGeom>
          </p:spPr>
        </p:pic>
        <p:grpSp>
          <p:nvGrpSpPr>
            <p:cNvPr id="23" name="Group 22">
              <a:extLst>
                <a:ext uri="{FF2B5EF4-FFF2-40B4-BE49-F238E27FC236}">
                  <a16:creationId xmlns:a16="http://schemas.microsoft.com/office/drawing/2014/main" id="{9121435B-08CF-A743-B731-29B2C0B71A90}"/>
                </a:ext>
              </a:extLst>
            </p:cNvPr>
            <p:cNvGrpSpPr/>
            <p:nvPr/>
          </p:nvGrpSpPr>
          <p:grpSpPr>
            <a:xfrm>
              <a:off x="2607452" y="2100555"/>
              <a:ext cx="1640541" cy="3299012"/>
              <a:chOff x="6212541" y="1613647"/>
              <a:chExt cx="1640541" cy="3299012"/>
            </a:xfrm>
          </p:grpSpPr>
          <p:cxnSp>
            <p:nvCxnSpPr>
              <p:cNvPr id="24" name="Straight Connector 23">
                <a:extLst>
                  <a:ext uri="{FF2B5EF4-FFF2-40B4-BE49-F238E27FC236}">
                    <a16:creationId xmlns:a16="http://schemas.microsoft.com/office/drawing/2014/main" id="{863D4E46-8D4D-E840-9E02-ABF9147070CC}"/>
                  </a:ext>
                </a:extLst>
              </p:cNvPr>
              <p:cNvCxnSpPr>
                <a:cxnSpLocks/>
              </p:cNvCxnSpPr>
              <p:nvPr/>
            </p:nvCxnSpPr>
            <p:spPr>
              <a:xfrm>
                <a:off x="6212541" y="16136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9A8489-A28C-1D4A-9133-7D5933665EBE}"/>
                  </a:ext>
                </a:extLst>
              </p:cNvPr>
              <p:cNvCxnSpPr>
                <a:cxnSpLocks/>
              </p:cNvCxnSpPr>
              <p:nvPr/>
            </p:nvCxnSpPr>
            <p:spPr>
              <a:xfrm>
                <a:off x="6212541" y="2358590"/>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D0E45C3-AD0D-B443-B355-14128E44CFC5}"/>
                  </a:ext>
                </a:extLst>
              </p:cNvPr>
              <p:cNvCxnSpPr>
                <a:cxnSpLocks/>
              </p:cNvCxnSpPr>
              <p:nvPr/>
            </p:nvCxnSpPr>
            <p:spPr>
              <a:xfrm>
                <a:off x="6212541" y="3039036"/>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6957A7C-82F0-274A-8389-7D3AA37A787B}"/>
                  </a:ext>
                </a:extLst>
              </p:cNvPr>
              <p:cNvCxnSpPr>
                <a:cxnSpLocks/>
              </p:cNvCxnSpPr>
              <p:nvPr/>
            </p:nvCxnSpPr>
            <p:spPr>
              <a:xfrm>
                <a:off x="6212541" y="3747247"/>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4EDA57C-A33A-424C-B36C-2437E9A4143C}"/>
                  </a:ext>
                </a:extLst>
              </p:cNvPr>
              <p:cNvCxnSpPr>
                <a:cxnSpLocks/>
              </p:cNvCxnSpPr>
              <p:nvPr/>
            </p:nvCxnSpPr>
            <p:spPr>
              <a:xfrm>
                <a:off x="6212541" y="4312024"/>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7174A95-B786-8C46-9A14-B4097B1D85DD}"/>
                  </a:ext>
                </a:extLst>
              </p:cNvPr>
              <p:cNvCxnSpPr>
                <a:cxnSpLocks/>
              </p:cNvCxnSpPr>
              <p:nvPr/>
            </p:nvCxnSpPr>
            <p:spPr>
              <a:xfrm>
                <a:off x="6212541" y="4912659"/>
                <a:ext cx="164054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9">
            <a:extLst>
              <a:ext uri="{FF2B5EF4-FFF2-40B4-BE49-F238E27FC236}">
                <a16:creationId xmlns:a16="http://schemas.microsoft.com/office/drawing/2014/main" id="{87A6B599-794F-3041-8D47-C16CF031FCC2}"/>
              </a:ext>
            </a:extLst>
          </p:cNvPr>
          <p:cNvGrpSpPr/>
          <p:nvPr/>
        </p:nvGrpSpPr>
        <p:grpSpPr>
          <a:xfrm>
            <a:off x="5292538" y="145193"/>
            <a:ext cx="3112968" cy="1963378"/>
            <a:chOff x="0" y="1041000"/>
            <a:chExt cx="9144000" cy="4776000"/>
          </a:xfrm>
        </p:grpSpPr>
        <p:pic>
          <p:nvPicPr>
            <p:cNvPr id="31" name="Picture 30">
              <a:extLst>
                <a:ext uri="{FF2B5EF4-FFF2-40B4-BE49-F238E27FC236}">
                  <a16:creationId xmlns:a16="http://schemas.microsoft.com/office/drawing/2014/main" id="{C455E248-4D2A-7A4F-B9B4-7E8B7BA390AA}"/>
                </a:ext>
              </a:extLst>
            </p:cNvPr>
            <p:cNvPicPr>
              <a:picLocks noChangeAspect="1"/>
            </p:cNvPicPr>
            <p:nvPr/>
          </p:nvPicPr>
          <p:blipFill>
            <a:blip r:embed="rId3"/>
            <a:stretch>
              <a:fillRect/>
            </a:stretch>
          </p:blipFill>
          <p:spPr>
            <a:xfrm>
              <a:off x="0" y="1041000"/>
              <a:ext cx="9144000" cy="4776000"/>
            </a:xfrm>
            <a:prstGeom prst="rect">
              <a:avLst/>
            </a:prstGeom>
          </p:spPr>
        </p:pic>
        <p:sp>
          <p:nvSpPr>
            <p:cNvPr id="32" name="Rounded Rectangle 31">
              <a:extLst>
                <a:ext uri="{FF2B5EF4-FFF2-40B4-BE49-F238E27FC236}">
                  <a16:creationId xmlns:a16="http://schemas.microsoft.com/office/drawing/2014/main" id="{2908BE5D-D32D-744E-A374-20E6359A76A9}"/>
                </a:ext>
              </a:extLst>
            </p:cNvPr>
            <p:cNvSpPr/>
            <p:nvPr/>
          </p:nvSpPr>
          <p:spPr>
            <a:xfrm>
              <a:off x="2958936" y="1197062"/>
              <a:ext cx="1546345" cy="846892"/>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656528AD-1F32-464C-8320-B3505C197237}"/>
                </a:ext>
              </a:extLst>
            </p:cNvPr>
            <p:cNvSpPr/>
            <p:nvPr/>
          </p:nvSpPr>
          <p:spPr>
            <a:xfrm>
              <a:off x="780513" y="3155578"/>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046C906-071C-9548-B126-92D887760CC0}"/>
                </a:ext>
              </a:extLst>
            </p:cNvPr>
            <p:cNvSpPr/>
            <p:nvPr/>
          </p:nvSpPr>
          <p:spPr>
            <a:xfrm>
              <a:off x="5567082" y="3209368"/>
              <a:ext cx="151503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5372C79-F8F0-7A4B-B833-6C71C992E208}"/>
                </a:ext>
              </a:extLst>
            </p:cNvPr>
            <p:cNvSpPr/>
            <p:nvPr/>
          </p:nvSpPr>
          <p:spPr>
            <a:xfrm>
              <a:off x="1757666"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1FA9B2-3078-934C-8B05-A1D869B2B681}"/>
                </a:ext>
              </a:extLst>
            </p:cNvPr>
            <p:cNvSpPr/>
            <p:nvPr/>
          </p:nvSpPr>
          <p:spPr>
            <a:xfrm>
              <a:off x="0" y="44862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FC9AAC8-8267-D544-9E94-E04F0F79543C}"/>
                </a:ext>
              </a:extLst>
            </p:cNvPr>
            <p:cNvSpPr/>
            <p:nvPr/>
          </p:nvSpPr>
          <p:spPr>
            <a:xfrm>
              <a:off x="4747395" y="4625789"/>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DB576EAC-52DC-524B-8EE0-43B280BC17BF}"/>
                </a:ext>
              </a:extLst>
            </p:cNvPr>
            <p:cNvSpPr/>
            <p:nvPr/>
          </p:nvSpPr>
          <p:spPr>
            <a:xfrm>
              <a:off x="7386334" y="4742331"/>
              <a:ext cx="1406875" cy="681318"/>
            </a:xfrm>
            <a:prstGeom prst="roundRect">
              <a:avLst/>
            </a:prstGeom>
            <a:noFill/>
            <a:ln w="222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AABAD6F6-B413-8949-8FD9-87E58FCBB1D7}"/>
              </a:ext>
            </a:extLst>
          </p:cNvPr>
          <p:cNvPicPr>
            <a:picLocks noChangeAspect="1"/>
          </p:cNvPicPr>
          <p:nvPr/>
        </p:nvPicPr>
        <p:blipFill>
          <a:blip r:embed="rId4"/>
          <a:stretch>
            <a:fillRect/>
          </a:stretch>
        </p:blipFill>
        <p:spPr>
          <a:xfrm>
            <a:off x="2439197" y="1946868"/>
            <a:ext cx="1190821" cy="2837295"/>
          </a:xfrm>
          <a:prstGeom prst="rect">
            <a:avLst/>
          </a:prstGeom>
        </p:spPr>
      </p:pic>
      <p:sp>
        <p:nvSpPr>
          <p:cNvPr id="40" name="TextBox 39">
            <a:extLst>
              <a:ext uri="{FF2B5EF4-FFF2-40B4-BE49-F238E27FC236}">
                <a16:creationId xmlns:a16="http://schemas.microsoft.com/office/drawing/2014/main" id="{C02F443D-062B-BB48-959B-08D179F1BB0C}"/>
              </a:ext>
            </a:extLst>
          </p:cNvPr>
          <p:cNvSpPr txBox="1"/>
          <p:nvPr/>
        </p:nvSpPr>
        <p:spPr>
          <a:xfrm>
            <a:off x="218170" y="480551"/>
            <a:ext cx="3412794" cy="646331"/>
          </a:xfrm>
          <a:prstGeom prst="rect">
            <a:avLst/>
          </a:prstGeom>
          <a:noFill/>
        </p:spPr>
        <p:txBody>
          <a:bodyPr wrap="none" rtlCol="0">
            <a:spAutoFit/>
          </a:bodyPr>
          <a:lstStyle/>
          <a:p>
            <a:r>
              <a:rPr lang="en-US" altLang="zh-CN" dirty="0"/>
              <a:t>Each</a:t>
            </a:r>
            <a:r>
              <a:rPr lang="zh-CN" altLang="en-US" dirty="0"/>
              <a:t> </a:t>
            </a:r>
            <a:r>
              <a:rPr lang="en-US" altLang="zh-CN" dirty="0"/>
              <a:t>comparison</a:t>
            </a:r>
            <a:r>
              <a:rPr lang="zh-CN" altLang="en-US" dirty="0"/>
              <a:t> </a:t>
            </a:r>
            <a:r>
              <a:rPr lang="en-US" altLang="zh-CN" dirty="0"/>
              <a:t>takes</a:t>
            </a:r>
            <a:r>
              <a:rPr lang="zh-CN" altLang="en-US" dirty="0"/>
              <a:t> </a:t>
            </a:r>
            <a:r>
              <a:rPr lang="en-US" altLang="zh-CN" sz="3600" dirty="0">
                <a:solidFill>
                  <a:srgbClr val="00B050"/>
                </a:solidFill>
              </a:rPr>
              <a:t>1</a:t>
            </a:r>
            <a:r>
              <a:rPr lang="zh-CN" altLang="en-US" dirty="0"/>
              <a:t> </a:t>
            </a:r>
            <a:r>
              <a:rPr lang="en-US" altLang="zh-CN" dirty="0"/>
              <a:t>seconds</a:t>
            </a:r>
            <a:endParaRPr lang="en-US" dirty="0"/>
          </a:p>
        </p:txBody>
      </p:sp>
      <p:sp>
        <p:nvSpPr>
          <p:cNvPr id="41" name="TextBox 40">
            <a:extLst>
              <a:ext uri="{FF2B5EF4-FFF2-40B4-BE49-F238E27FC236}">
                <a16:creationId xmlns:a16="http://schemas.microsoft.com/office/drawing/2014/main" id="{006FA821-0F5F-9044-B0C6-F6EE1F9348E2}"/>
              </a:ext>
            </a:extLst>
          </p:cNvPr>
          <p:cNvSpPr txBox="1"/>
          <p:nvPr/>
        </p:nvSpPr>
        <p:spPr>
          <a:xfrm>
            <a:off x="218170" y="7030"/>
            <a:ext cx="3112968" cy="646331"/>
          </a:xfrm>
          <a:prstGeom prst="rect">
            <a:avLst/>
          </a:prstGeom>
          <a:noFill/>
        </p:spPr>
        <p:txBody>
          <a:bodyPr wrap="none" rtlCol="0">
            <a:spAutoFit/>
          </a:bodyPr>
          <a:lstStyle/>
          <a:p>
            <a:r>
              <a:rPr lang="en-US" altLang="zh-CN" dirty="0"/>
              <a:t>If</a:t>
            </a:r>
            <a:r>
              <a:rPr lang="zh-CN" altLang="en-US" dirty="0"/>
              <a:t> </a:t>
            </a:r>
            <a:r>
              <a:rPr lang="en-US" altLang="zh-CN" dirty="0"/>
              <a:t>there</a:t>
            </a:r>
            <a:r>
              <a:rPr lang="zh-CN" altLang="en-US" dirty="0"/>
              <a:t> </a:t>
            </a:r>
            <a:r>
              <a:rPr lang="en-US" altLang="zh-CN" dirty="0"/>
              <a:t>are</a:t>
            </a:r>
            <a:r>
              <a:rPr lang="zh-CN" altLang="en-US" dirty="0"/>
              <a:t> </a:t>
            </a:r>
            <a:r>
              <a:rPr lang="en-US" altLang="zh-CN" sz="3600" dirty="0">
                <a:solidFill>
                  <a:srgbClr val="C00000"/>
                </a:solidFill>
              </a:rPr>
              <a:t>10,000</a:t>
            </a:r>
            <a:r>
              <a:rPr lang="zh-CN" altLang="en-US" dirty="0"/>
              <a:t> </a:t>
            </a:r>
            <a:r>
              <a:rPr lang="en-US" altLang="zh-CN" dirty="0"/>
              <a:t>users</a:t>
            </a:r>
            <a:endParaRPr lang="en-US" dirty="0"/>
          </a:p>
        </p:txBody>
      </p:sp>
      <p:sp>
        <p:nvSpPr>
          <p:cNvPr id="42" name="TextBox 41">
            <a:extLst>
              <a:ext uri="{FF2B5EF4-FFF2-40B4-BE49-F238E27FC236}">
                <a16:creationId xmlns:a16="http://schemas.microsoft.com/office/drawing/2014/main" id="{4C52E6F7-F6DD-DD46-BCFE-7737779B030E}"/>
              </a:ext>
            </a:extLst>
          </p:cNvPr>
          <p:cNvSpPr txBox="1"/>
          <p:nvPr/>
        </p:nvSpPr>
        <p:spPr>
          <a:xfrm>
            <a:off x="576337" y="4509021"/>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3" name="TextBox 42">
            <a:extLst>
              <a:ext uri="{FF2B5EF4-FFF2-40B4-BE49-F238E27FC236}">
                <a16:creationId xmlns:a16="http://schemas.microsoft.com/office/drawing/2014/main" id="{35DB2E3F-3FEE-D54B-8717-2B10E50E7EAB}"/>
              </a:ext>
            </a:extLst>
          </p:cNvPr>
          <p:cNvSpPr txBox="1"/>
          <p:nvPr/>
        </p:nvSpPr>
        <p:spPr>
          <a:xfrm>
            <a:off x="2439197" y="4957818"/>
            <a:ext cx="1372492" cy="646331"/>
          </a:xfrm>
          <a:prstGeom prst="rect">
            <a:avLst/>
          </a:prstGeom>
          <a:noFill/>
        </p:spPr>
        <p:txBody>
          <a:bodyPr wrap="none" rtlCol="0">
            <a:spAutoFit/>
          </a:bodyPr>
          <a:lstStyle/>
          <a:p>
            <a:r>
              <a:rPr lang="en-US" altLang="zh-CN" sz="3600" dirty="0">
                <a:solidFill>
                  <a:srgbClr val="00B050"/>
                </a:solidFill>
              </a:rPr>
              <a:t>2.78m</a:t>
            </a:r>
            <a:endParaRPr lang="en-US" dirty="0"/>
          </a:p>
        </p:txBody>
      </p:sp>
      <p:sp>
        <p:nvSpPr>
          <p:cNvPr id="44" name="TextBox 43">
            <a:extLst>
              <a:ext uri="{FF2B5EF4-FFF2-40B4-BE49-F238E27FC236}">
                <a16:creationId xmlns:a16="http://schemas.microsoft.com/office/drawing/2014/main" id="{4458EAA2-52B3-3B4A-8644-6AFFBEB4E4FB}"/>
              </a:ext>
            </a:extLst>
          </p:cNvPr>
          <p:cNvSpPr txBox="1"/>
          <p:nvPr/>
        </p:nvSpPr>
        <p:spPr>
          <a:xfrm>
            <a:off x="7988564" y="135892"/>
            <a:ext cx="833883" cy="646331"/>
          </a:xfrm>
          <a:prstGeom prst="rect">
            <a:avLst/>
          </a:prstGeom>
          <a:noFill/>
        </p:spPr>
        <p:txBody>
          <a:bodyPr wrap="none" rtlCol="0">
            <a:spAutoFit/>
          </a:bodyPr>
          <a:lstStyle/>
          <a:p>
            <a:r>
              <a:rPr lang="en-US" altLang="zh-CN" sz="3600" dirty="0">
                <a:solidFill>
                  <a:srgbClr val="00B050"/>
                </a:solidFill>
              </a:rPr>
              <a:t>13s</a:t>
            </a:r>
            <a:endParaRPr lang="en-US" dirty="0"/>
          </a:p>
        </p:txBody>
      </p:sp>
      <p:sp>
        <p:nvSpPr>
          <p:cNvPr id="45" name="TextBox 44">
            <a:extLst>
              <a:ext uri="{FF2B5EF4-FFF2-40B4-BE49-F238E27FC236}">
                <a16:creationId xmlns:a16="http://schemas.microsoft.com/office/drawing/2014/main" id="{656B8765-115B-D549-B4F7-C537A14DDB7A}"/>
              </a:ext>
            </a:extLst>
          </p:cNvPr>
          <p:cNvSpPr txBox="1"/>
          <p:nvPr/>
        </p:nvSpPr>
        <p:spPr>
          <a:xfrm>
            <a:off x="363791" y="5270940"/>
            <a:ext cx="1515864" cy="369332"/>
          </a:xfrm>
          <a:prstGeom prst="rect">
            <a:avLst/>
          </a:prstGeom>
          <a:noFill/>
        </p:spPr>
        <p:txBody>
          <a:bodyPr wrap="none" rtlCol="0">
            <a:spAutoFit/>
          </a:bodyPr>
          <a:lstStyle/>
          <a:p>
            <a:r>
              <a:rPr lang="en-US" altLang="zh-CN" dirty="0">
                <a:solidFill>
                  <a:srgbClr val="C00000"/>
                </a:solidFill>
              </a:rPr>
              <a:t>Slow</a:t>
            </a:r>
            <a:r>
              <a:rPr lang="zh-CN" altLang="en-US" dirty="0">
                <a:solidFill>
                  <a:srgbClr val="C00000"/>
                </a:solidFill>
              </a:rPr>
              <a:t> </a:t>
            </a:r>
            <a:r>
              <a:rPr lang="en-US" altLang="zh-CN" dirty="0">
                <a:solidFill>
                  <a:srgbClr val="C00000"/>
                </a:solidFill>
              </a:rPr>
              <a:t>insertion</a:t>
            </a:r>
            <a:endParaRPr lang="en-US" sz="1050" dirty="0">
              <a:solidFill>
                <a:srgbClr val="C00000"/>
              </a:solidFill>
            </a:endParaRPr>
          </a:p>
        </p:txBody>
      </p:sp>
      <p:sp>
        <p:nvSpPr>
          <p:cNvPr id="46" name="TextBox 45">
            <a:extLst>
              <a:ext uri="{FF2B5EF4-FFF2-40B4-BE49-F238E27FC236}">
                <a16:creationId xmlns:a16="http://schemas.microsoft.com/office/drawing/2014/main" id="{1BCA132D-EEAC-AE48-A479-AC4D90752C04}"/>
              </a:ext>
            </a:extLst>
          </p:cNvPr>
          <p:cNvSpPr txBox="1"/>
          <p:nvPr/>
        </p:nvSpPr>
        <p:spPr>
          <a:xfrm>
            <a:off x="2303561" y="5640272"/>
            <a:ext cx="1411925" cy="369332"/>
          </a:xfrm>
          <a:prstGeom prst="rect">
            <a:avLst/>
          </a:prstGeom>
          <a:noFill/>
        </p:spPr>
        <p:txBody>
          <a:bodyPr wrap="none" rtlCol="0">
            <a:spAutoFit/>
          </a:bodyPr>
          <a:lstStyle/>
          <a:p>
            <a:r>
              <a:rPr lang="en-US" altLang="zh-CN" dirty="0">
                <a:solidFill>
                  <a:srgbClr val="00B050"/>
                </a:solidFill>
              </a:rPr>
              <a:t>fast</a:t>
            </a:r>
            <a:r>
              <a:rPr lang="zh-CN" altLang="en-US" dirty="0">
                <a:solidFill>
                  <a:srgbClr val="00B050"/>
                </a:solidFill>
              </a:rPr>
              <a:t> </a:t>
            </a:r>
            <a:r>
              <a:rPr lang="en-US" altLang="zh-CN" dirty="0">
                <a:solidFill>
                  <a:srgbClr val="00B050"/>
                </a:solidFill>
              </a:rPr>
              <a:t>insertion</a:t>
            </a:r>
            <a:endParaRPr lang="en-US" sz="1050" dirty="0">
              <a:solidFill>
                <a:srgbClr val="00B050"/>
              </a:solidFill>
            </a:endParaRPr>
          </a:p>
        </p:txBody>
      </p:sp>
      <p:sp>
        <p:nvSpPr>
          <p:cNvPr id="47" name="TextBox 46">
            <a:extLst>
              <a:ext uri="{FF2B5EF4-FFF2-40B4-BE49-F238E27FC236}">
                <a16:creationId xmlns:a16="http://schemas.microsoft.com/office/drawing/2014/main" id="{7D33332F-F865-4347-B8FA-DD1EA49CE013}"/>
              </a:ext>
            </a:extLst>
          </p:cNvPr>
          <p:cNvSpPr txBox="1"/>
          <p:nvPr/>
        </p:nvSpPr>
        <p:spPr>
          <a:xfrm>
            <a:off x="7704258" y="732304"/>
            <a:ext cx="1411925" cy="369332"/>
          </a:xfrm>
          <a:prstGeom prst="rect">
            <a:avLst/>
          </a:prstGeom>
          <a:noFill/>
        </p:spPr>
        <p:txBody>
          <a:bodyPr wrap="none" rtlCol="0">
            <a:spAutoFit/>
          </a:bodyPr>
          <a:lstStyle/>
          <a:p>
            <a:r>
              <a:rPr lang="en-US" altLang="zh-CN">
                <a:solidFill>
                  <a:srgbClr val="00B050"/>
                </a:solidFill>
              </a:rPr>
              <a:t>fast</a:t>
            </a:r>
            <a:r>
              <a:rPr lang="zh-CN" altLang="en-US">
                <a:solidFill>
                  <a:srgbClr val="00B050"/>
                </a:solidFill>
              </a:rPr>
              <a:t> </a:t>
            </a:r>
            <a:r>
              <a:rPr lang="en-US" altLang="zh-CN" dirty="0">
                <a:solidFill>
                  <a:srgbClr val="00B050"/>
                </a:solidFill>
              </a:rPr>
              <a:t>insertion</a:t>
            </a:r>
            <a:endParaRPr lang="en-US" sz="1050" dirty="0">
              <a:solidFill>
                <a:srgbClr val="00B050"/>
              </a:solidFill>
            </a:endParaRPr>
          </a:p>
        </p:txBody>
      </p:sp>
      <p:pic>
        <p:nvPicPr>
          <p:cNvPr id="2" name="Picture 1">
            <a:extLst>
              <a:ext uri="{FF2B5EF4-FFF2-40B4-BE49-F238E27FC236}">
                <a16:creationId xmlns:a16="http://schemas.microsoft.com/office/drawing/2014/main" id="{0F9B1ED2-F5D8-C149-9058-1856249AADD5}"/>
              </a:ext>
            </a:extLst>
          </p:cNvPr>
          <p:cNvPicPr>
            <a:picLocks noChangeAspect="1"/>
          </p:cNvPicPr>
          <p:nvPr/>
        </p:nvPicPr>
        <p:blipFill>
          <a:blip r:embed="rId5"/>
          <a:stretch>
            <a:fillRect/>
          </a:stretch>
        </p:blipFill>
        <p:spPr>
          <a:xfrm>
            <a:off x="5647520" y="2575316"/>
            <a:ext cx="2159609" cy="2852619"/>
          </a:xfrm>
          <a:prstGeom prst="rect">
            <a:avLst/>
          </a:prstGeom>
        </p:spPr>
      </p:pic>
      <p:sp>
        <p:nvSpPr>
          <p:cNvPr id="48" name="TextBox 47">
            <a:extLst>
              <a:ext uri="{FF2B5EF4-FFF2-40B4-BE49-F238E27FC236}">
                <a16:creationId xmlns:a16="http://schemas.microsoft.com/office/drawing/2014/main" id="{D6D2D052-7FE9-A84F-B1A1-3707747DEA18}"/>
              </a:ext>
            </a:extLst>
          </p:cNvPr>
          <p:cNvSpPr txBox="1"/>
          <p:nvPr/>
        </p:nvSpPr>
        <p:spPr>
          <a:xfrm>
            <a:off x="6294608" y="5604149"/>
            <a:ext cx="829073" cy="646331"/>
          </a:xfrm>
          <a:prstGeom prst="rect">
            <a:avLst/>
          </a:prstGeom>
          <a:noFill/>
        </p:spPr>
        <p:txBody>
          <a:bodyPr wrap="none" rtlCol="0">
            <a:spAutoFit/>
          </a:bodyPr>
          <a:lstStyle/>
          <a:p>
            <a:r>
              <a:rPr lang="en-US" altLang="zh-CN" sz="3600" dirty="0">
                <a:solidFill>
                  <a:srgbClr val="00B050"/>
                </a:solidFill>
              </a:rPr>
              <a:t>~1s</a:t>
            </a:r>
            <a:endParaRPr lang="en-US" dirty="0"/>
          </a:p>
        </p:txBody>
      </p:sp>
      <p:sp>
        <p:nvSpPr>
          <p:cNvPr id="49" name="TextBox 48">
            <a:extLst>
              <a:ext uri="{FF2B5EF4-FFF2-40B4-BE49-F238E27FC236}">
                <a16:creationId xmlns:a16="http://schemas.microsoft.com/office/drawing/2014/main" id="{9684272D-08A1-5948-8DE1-5F8EA52E641E}"/>
              </a:ext>
            </a:extLst>
          </p:cNvPr>
          <p:cNvSpPr txBox="1"/>
          <p:nvPr/>
        </p:nvSpPr>
        <p:spPr>
          <a:xfrm>
            <a:off x="6010302" y="6200561"/>
            <a:ext cx="1411925" cy="369332"/>
          </a:xfrm>
          <a:prstGeom prst="rect">
            <a:avLst/>
          </a:prstGeom>
          <a:noFill/>
        </p:spPr>
        <p:txBody>
          <a:bodyPr wrap="none" rtlCol="0">
            <a:spAutoFit/>
          </a:bodyPr>
          <a:lstStyle/>
          <a:p>
            <a:r>
              <a:rPr lang="en-US" altLang="zh-CN" dirty="0">
                <a:solidFill>
                  <a:srgbClr val="00B050"/>
                </a:solidFill>
              </a:rPr>
              <a:t>fast</a:t>
            </a:r>
            <a:r>
              <a:rPr lang="zh-CN" altLang="en-US" dirty="0">
                <a:solidFill>
                  <a:srgbClr val="00B050"/>
                </a:solidFill>
              </a:rPr>
              <a:t> </a:t>
            </a:r>
            <a:r>
              <a:rPr lang="en-US" altLang="zh-CN" dirty="0">
                <a:solidFill>
                  <a:srgbClr val="00B050"/>
                </a:solidFill>
              </a:rPr>
              <a:t>insertion</a:t>
            </a:r>
            <a:endParaRPr lang="en-US" sz="1050" dirty="0">
              <a:solidFill>
                <a:srgbClr val="00B050"/>
              </a:solidFill>
            </a:endParaRPr>
          </a:p>
        </p:txBody>
      </p:sp>
    </p:spTree>
    <p:extLst>
      <p:ext uri="{BB962C8B-B14F-4D97-AF65-F5344CB8AC3E}">
        <p14:creationId xmlns:p14="http://schemas.microsoft.com/office/powerpoint/2010/main" val="415271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392A4-648C-A34D-9838-DE9E2EA4C35E}"/>
              </a:ext>
            </a:extLst>
          </p:cNvPr>
          <p:cNvSpPr>
            <a:spLocks noGrp="1"/>
          </p:cNvSpPr>
          <p:nvPr>
            <p:ph type="title"/>
          </p:nvPr>
        </p:nvSpPr>
        <p:spPr/>
        <p:txBody>
          <a:bodyPr/>
          <a:lstStyle/>
          <a:p>
            <a:r>
              <a:rPr lang="en-US" altLang="zh-CN" dirty="0"/>
              <a:t>Binary</a:t>
            </a:r>
            <a:r>
              <a:rPr lang="zh-CN" altLang="en-US" dirty="0"/>
              <a:t> </a:t>
            </a:r>
            <a:r>
              <a:rPr lang="en-US" altLang="zh-CN" dirty="0"/>
              <a:t>Tree</a:t>
            </a:r>
            <a:r>
              <a:rPr lang="zh-CN" altLang="en-US" dirty="0"/>
              <a:t> </a:t>
            </a:r>
            <a:r>
              <a:rPr lang="en-US" altLang="zh-CN" dirty="0"/>
              <a:t>Traverse</a:t>
            </a:r>
            <a:endParaRPr lang="en-US" dirty="0"/>
          </a:p>
        </p:txBody>
      </p:sp>
      <p:grpSp>
        <p:nvGrpSpPr>
          <p:cNvPr id="4" name="Group 3">
            <a:extLst>
              <a:ext uri="{FF2B5EF4-FFF2-40B4-BE49-F238E27FC236}">
                <a16:creationId xmlns:a16="http://schemas.microsoft.com/office/drawing/2014/main" id="{97194817-D91F-BF4B-8FD9-BABE8B76A847}"/>
              </a:ext>
            </a:extLst>
          </p:cNvPr>
          <p:cNvGrpSpPr/>
          <p:nvPr/>
        </p:nvGrpSpPr>
        <p:grpSpPr>
          <a:xfrm>
            <a:off x="4203658" y="2418948"/>
            <a:ext cx="4183971" cy="2020104"/>
            <a:chOff x="4651894" y="3429000"/>
            <a:chExt cx="4183971" cy="2020104"/>
          </a:xfrm>
        </p:grpSpPr>
        <p:sp>
          <p:nvSpPr>
            <p:cNvPr id="5" name="Rectangle 4">
              <a:extLst>
                <a:ext uri="{FF2B5EF4-FFF2-40B4-BE49-F238E27FC236}">
                  <a16:creationId xmlns:a16="http://schemas.microsoft.com/office/drawing/2014/main" id="{53AE430D-8BF5-7144-B332-30CBA259494E}"/>
                </a:ext>
              </a:extLst>
            </p:cNvPr>
            <p:cNvSpPr/>
            <p:nvPr/>
          </p:nvSpPr>
          <p:spPr>
            <a:xfrm>
              <a:off x="6615612" y="342900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2</a:t>
              </a:r>
              <a:endParaRPr lang="en-US" sz="2800" dirty="0">
                <a:solidFill>
                  <a:schemeClr val="tx1"/>
                </a:solidFill>
              </a:endParaRPr>
            </a:p>
          </p:txBody>
        </p:sp>
        <p:sp>
          <p:nvSpPr>
            <p:cNvPr id="6" name="Rectangle 5">
              <a:extLst>
                <a:ext uri="{FF2B5EF4-FFF2-40B4-BE49-F238E27FC236}">
                  <a16:creationId xmlns:a16="http://schemas.microsoft.com/office/drawing/2014/main" id="{85C06EDB-98F8-5F4B-A6E8-B7519F65112D}"/>
                </a:ext>
              </a:extLst>
            </p:cNvPr>
            <p:cNvSpPr/>
            <p:nvPr/>
          </p:nvSpPr>
          <p:spPr>
            <a:xfrm>
              <a:off x="5611639"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3</a:t>
              </a:r>
              <a:endParaRPr lang="en-US" sz="2800" dirty="0">
                <a:solidFill>
                  <a:schemeClr val="tx1"/>
                </a:solidFill>
              </a:endParaRPr>
            </a:p>
          </p:txBody>
        </p:sp>
        <p:cxnSp>
          <p:nvCxnSpPr>
            <p:cNvPr id="7" name="Straight Arrow Connector 6">
              <a:extLst>
                <a:ext uri="{FF2B5EF4-FFF2-40B4-BE49-F238E27FC236}">
                  <a16:creationId xmlns:a16="http://schemas.microsoft.com/office/drawing/2014/main" id="{4CAE9D7A-A2B3-0349-9DB7-E3EE7AFBF02B}"/>
                </a:ext>
              </a:extLst>
            </p:cNvPr>
            <p:cNvCxnSpPr>
              <a:cxnSpLocks/>
              <a:stCxn id="5" idx="1"/>
              <a:endCxn id="6" idx="0"/>
            </p:cNvCxnSpPr>
            <p:nvPr/>
          </p:nvCxnSpPr>
          <p:spPr>
            <a:xfrm flipH="1">
              <a:off x="5907474" y="3720353"/>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A7E62DA7-CE81-A145-92C0-F35F6D02A7C3}"/>
                </a:ext>
              </a:extLst>
            </p:cNvPr>
            <p:cNvSpPr/>
            <p:nvPr/>
          </p:nvSpPr>
          <p:spPr>
            <a:xfrm>
              <a:off x="8244195"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4</a:t>
              </a:r>
              <a:endParaRPr lang="en-US" sz="2800" dirty="0">
                <a:solidFill>
                  <a:schemeClr val="tx1"/>
                </a:solidFill>
              </a:endParaRPr>
            </a:p>
          </p:txBody>
        </p:sp>
        <p:cxnSp>
          <p:nvCxnSpPr>
            <p:cNvPr id="9" name="Straight Arrow Connector 8">
              <a:extLst>
                <a:ext uri="{FF2B5EF4-FFF2-40B4-BE49-F238E27FC236}">
                  <a16:creationId xmlns:a16="http://schemas.microsoft.com/office/drawing/2014/main" id="{B0B5052F-039C-2D4F-A77F-B88459470DB0}"/>
                </a:ext>
              </a:extLst>
            </p:cNvPr>
            <p:cNvCxnSpPr>
              <a:cxnSpLocks/>
              <a:stCxn id="5" idx="3"/>
              <a:endCxn id="8" idx="0"/>
            </p:cNvCxnSpPr>
            <p:nvPr/>
          </p:nvCxnSpPr>
          <p:spPr>
            <a:xfrm>
              <a:off x="7207282" y="3720353"/>
              <a:ext cx="133274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8CB18A22-1ACC-EE4A-956A-2664549D5221}"/>
                </a:ext>
              </a:extLst>
            </p:cNvPr>
            <p:cNvSpPr/>
            <p:nvPr/>
          </p:nvSpPr>
          <p:spPr>
            <a:xfrm>
              <a:off x="7577821"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1</a:t>
              </a:r>
              <a:endParaRPr lang="en-US" sz="2800" dirty="0">
                <a:solidFill>
                  <a:schemeClr val="tx1"/>
                </a:solidFill>
              </a:endParaRPr>
            </a:p>
          </p:txBody>
        </p:sp>
        <p:cxnSp>
          <p:nvCxnSpPr>
            <p:cNvPr id="11" name="Straight Arrow Connector 10">
              <a:extLst>
                <a:ext uri="{FF2B5EF4-FFF2-40B4-BE49-F238E27FC236}">
                  <a16:creationId xmlns:a16="http://schemas.microsoft.com/office/drawing/2014/main" id="{78DF9B7E-357C-0644-A634-F3141564B339}"/>
                </a:ext>
              </a:extLst>
            </p:cNvPr>
            <p:cNvCxnSpPr>
              <a:cxnSpLocks/>
              <a:stCxn id="8" idx="1"/>
              <a:endCxn id="10" idx="0"/>
            </p:cNvCxnSpPr>
            <p:nvPr/>
          </p:nvCxnSpPr>
          <p:spPr>
            <a:xfrm flipH="1">
              <a:off x="7873656" y="4444558"/>
              <a:ext cx="370539"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8B35ADCB-ED63-1C47-A899-CC8281FE8AC3}"/>
                </a:ext>
              </a:extLst>
            </p:cNvPr>
            <p:cNvSpPr/>
            <p:nvPr/>
          </p:nvSpPr>
          <p:spPr>
            <a:xfrm>
              <a:off x="4651894"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5</a:t>
              </a:r>
              <a:endParaRPr lang="en-US" sz="2800" dirty="0">
                <a:solidFill>
                  <a:schemeClr val="tx1"/>
                </a:solidFill>
              </a:endParaRPr>
            </a:p>
          </p:txBody>
        </p:sp>
        <p:cxnSp>
          <p:nvCxnSpPr>
            <p:cNvPr id="13" name="Straight Arrow Connector 12">
              <a:extLst>
                <a:ext uri="{FF2B5EF4-FFF2-40B4-BE49-F238E27FC236}">
                  <a16:creationId xmlns:a16="http://schemas.microsoft.com/office/drawing/2014/main" id="{3D8D1C34-41BA-1546-A3E5-2A5052F44A13}"/>
                </a:ext>
              </a:extLst>
            </p:cNvPr>
            <p:cNvCxnSpPr>
              <a:cxnSpLocks/>
              <a:stCxn id="6" idx="1"/>
              <a:endCxn id="12" idx="0"/>
            </p:cNvCxnSpPr>
            <p:nvPr/>
          </p:nvCxnSpPr>
          <p:spPr>
            <a:xfrm flipH="1">
              <a:off x="4947729" y="4444558"/>
              <a:ext cx="66391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A23F4F7-3D6C-674F-B5A5-A72E6546230C}"/>
                </a:ext>
              </a:extLst>
            </p:cNvPr>
            <p:cNvSpPr/>
            <p:nvPr/>
          </p:nvSpPr>
          <p:spPr>
            <a:xfrm>
              <a:off x="6456998"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cxnSp>
          <p:nvCxnSpPr>
            <p:cNvPr id="15" name="Straight Arrow Connector 14">
              <a:extLst>
                <a:ext uri="{FF2B5EF4-FFF2-40B4-BE49-F238E27FC236}">
                  <a16:creationId xmlns:a16="http://schemas.microsoft.com/office/drawing/2014/main" id="{CFD49171-5127-4444-B800-1EF683CC37C4}"/>
                </a:ext>
              </a:extLst>
            </p:cNvPr>
            <p:cNvCxnSpPr>
              <a:cxnSpLocks/>
              <a:stCxn id="6" idx="3"/>
              <a:endCxn id="14" idx="0"/>
            </p:cNvCxnSpPr>
            <p:nvPr/>
          </p:nvCxnSpPr>
          <p:spPr>
            <a:xfrm>
              <a:off x="6203309" y="4444558"/>
              <a:ext cx="549524"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E7BA462A-4422-0747-9776-827A994BD8AC}"/>
              </a:ext>
            </a:extLst>
          </p:cNvPr>
          <p:cNvSpPr txBox="1"/>
          <p:nvPr/>
        </p:nvSpPr>
        <p:spPr>
          <a:xfrm>
            <a:off x="671756" y="2528047"/>
            <a:ext cx="1976823" cy="369332"/>
          </a:xfrm>
          <a:prstGeom prst="rect">
            <a:avLst/>
          </a:prstGeom>
          <a:noFill/>
        </p:spPr>
        <p:txBody>
          <a:bodyPr wrap="none" rtlCol="0">
            <a:spAutoFit/>
          </a:bodyPr>
          <a:lstStyle/>
          <a:p>
            <a:r>
              <a:rPr lang="en-US" altLang="zh-CN" dirty="0"/>
              <a:t>Pre-order</a:t>
            </a:r>
            <a:r>
              <a:rPr lang="zh-CN" altLang="en-US" dirty="0"/>
              <a:t> </a:t>
            </a:r>
            <a:r>
              <a:rPr lang="en-US" altLang="zh-CN" dirty="0"/>
              <a:t>Traverse:</a:t>
            </a:r>
            <a:endParaRPr lang="en-US" dirty="0"/>
          </a:p>
        </p:txBody>
      </p:sp>
      <p:sp>
        <p:nvSpPr>
          <p:cNvPr id="17" name="TextBox 16">
            <a:extLst>
              <a:ext uri="{FF2B5EF4-FFF2-40B4-BE49-F238E27FC236}">
                <a16:creationId xmlns:a16="http://schemas.microsoft.com/office/drawing/2014/main" id="{18C3DEFF-B33C-684F-A53F-1FE92C362986}"/>
              </a:ext>
            </a:extLst>
          </p:cNvPr>
          <p:cNvSpPr txBox="1"/>
          <p:nvPr/>
        </p:nvSpPr>
        <p:spPr>
          <a:xfrm>
            <a:off x="671756" y="3487014"/>
            <a:ext cx="1845185" cy="369332"/>
          </a:xfrm>
          <a:prstGeom prst="rect">
            <a:avLst/>
          </a:prstGeom>
          <a:noFill/>
        </p:spPr>
        <p:txBody>
          <a:bodyPr wrap="none" rtlCol="0">
            <a:spAutoFit/>
          </a:bodyPr>
          <a:lstStyle/>
          <a:p>
            <a:r>
              <a:rPr lang="en-US" altLang="zh-CN" dirty="0"/>
              <a:t>In-order</a:t>
            </a:r>
            <a:r>
              <a:rPr lang="zh-CN" altLang="en-US" dirty="0"/>
              <a:t> </a:t>
            </a:r>
            <a:r>
              <a:rPr lang="en-US" altLang="zh-CN" dirty="0"/>
              <a:t>Traverse:</a:t>
            </a:r>
            <a:endParaRPr lang="en-US" dirty="0"/>
          </a:p>
        </p:txBody>
      </p:sp>
      <p:sp>
        <p:nvSpPr>
          <p:cNvPr id="18" name="TextBox 17">
            <a:extLst>
              <a:ext uri="{FF2B5EF4-FFF2-40B4-BE49-F238E27FC236}">
                <a16:creationId xmlns:a16="http://schemas.microsoft.com/office/drawing/2014/main" id="{488D3F58-7F05-7F46-87A0-F0D78EA3C307}"/>
              </a:ext>
            </a:extLst>
          </p:cNvPr>
          <p:cNvSpPr txBox="1"/>
          <p:nvPr/>
        </p:nvSpPr>
        <p:spPr>
          <a:xfrm>
            <a:off x="671756" y="4445981"/>
            <a:ext cx="2058512" cy="369332"/>
          </a:xfrm>
          <a:prstGeom prst="rect">
            <a:avLst/>
          </a:prstGeom>
          <a:noFill/>
        </p:spPr>
        <p:txBody>
          <a:bodyPr wrap="none" rtlCol="0">
            <a:spAutoFit/>
          </a:bodyPr>
          <a:lstStyle/>
          <a:p>
            <a:r>
              <a:rPr lang="en-US" altLang="zh-CN" dirty="0"/>
              <a:t>Post-order</a:t>
            </a:r>
            <a:r>
              <a:rPr lang="zh-CN" altLang="en-US" dirty="0"/>
              <a:t> </a:t>
            </a:r>
            <a:r>
              <a:rPr lang="en-US" altLang="zh-CN" dirty="0"/>
              <a:t>Traverse:</a:t>
            </a:r>
            <a:endParaRPr lang="en-US" dirty="0"/>
          </a:p>
        </p:txBody>
      </p:sp>
    </p:spTree>
    <p:extLst>
      <p:ext uri="{BB962C8B-B14F-4D97-AF65-F5344CB8AC3E}">
        <p14:creationId xmlns:p14="http://schemas.microsoft.com/office/powerpoint/2010/main" val="30599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392A4-648C-A34D-9838-DE9E2EA4C35E}"/>
              </a:ext>
            </a:extLst>
          </p:cNvPr>
          <p:cNvSpPr>
            <a:spLocks noGrp="1"/>
          </p:cNvSpPr>
          <p:nvPr>
            <p:ph type="title"/>
          </p:nvPr>
        </p:nvSpPr>
        <p:spPr/>
        <p:txBody>
          <a:bodyPr/>
          <a:lstStyle/>
          <a:p>
            <a:r>
              <a:rPr lang="en-US" altLang="zh-CN" dirty="0"/>
              <a:t>Binary</a:t>
            </a:r>
            <a:r>
              <a:rPr lang="zh-CN" altLang="en-US" dirty="0"/>
              <a:t> </a:t>
            </a:r>
            <a:r>
              <a:rPr lang="en-US" altLang="zh-CN" dirty="0"/>
              <a:t>Tree</a:t>
            </a:r>
            <a:r>
              <a:rPr lang="zh-CN" altLang="en-US" dirty="0"/>
              <a:t> </a:t>
            </a:r>
            <a:r>
              <a:rPr lang="en-US" altLang="zh-CN" dirty="0"/>
              <a:t>Traverse</a:t>
            </a:r>
            <a:endParaRPr lang="en-US" dirty="0"/>
          </a:p>
        </p:txBody>
      </p:sp>
      <p:grpSp>
        <p:nvGrpSpPr>
          <p:cNvPr id="4" name="Group 3">
            <a:extLst>
              <a:ext uri="{FF2B5EF4-FFF2-40B4-BE49-F238E27FC236}">
                <a16:creationId xmlns:a16="http://schemas.microsoft.com/office/drawing/2014/main" id="{97194817-D91F-BF4B-8FD9-BABE8B76A847}"/>
              </a:ext>
            </a:extLst>
          </p:cNvPr>
          <p:cNvGrpSpPr/>
          <p:nvPr/>
        </p:nvGrpSpPr>
        <p:grpSpPr>
          <a:xfrm>
            <a:off x="4203658" y="2418948"/>
            <a:ext cx="4183971" cy="2020104"/>
            <a:chOff x="4651894" y="3429000"/>
            <a:chExt cx="4183971" cy="2020104"/>
          </a:xfrm>
        </p:grpSpPr>
        <p:sp>
          <p:nvSpPr>
            <p:cNvPr id="5" name="Rectangle 4">
              <a:extLst>
                <a:ext uri="{FF2B5EF4-FFF2-40B4-BE49-F238E27FC236}">
                  <a16:creationId xmlns:a16="http://schemas.microsoft.com/office/drawing/2014/main" id="{53AE430D-8BF5-7144-B332-30CBA259494E}"/>
                </a:ext>
              </a:extLst>
            </p:cNvPr>
            <p:cNvSpPr/>
            <p:nvPr/>
          </p:nvSpPr>
          <p:spPr>
            <a:xfrm>
              <a:off x="6615612" y="342900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7</a:t>
              </a:r>
              <a:endParaRPr lang="en-US" sz="2800" dirty="0">
                <a:solidFill>
                  <a:schemeClr val="tx1"/>
                </a:solidFill>
              </a:endParaRPr>
            </a:p>
          </p:txBody>
        </p:sp>
        <p:sp>
          <p:nvSpPr>
            <p:cNvPr id="6" name="Rectangle 5">
              <a:extLst>
                <a:ext uri="{FF2B5EF4-FFF2-40B4-BE49-F238E27FC236}">
                  <a16:creationId xmlns:a16="http://schemas.microsoft.com/office/drawing/2014/main" id="{85C06EDB-98F8-5F4B-A6E8-B7519F65112D}"/>
                </a:ext>
              </a:extLst>
            </p:cNvPr>
            <p:cNvSpPr/>
            <p:nvPr/>
          </p:nvSpPr>
          <p:spPr>
            <a:xfrm>
              <a:off x="5611639"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5</a:t>
              </a:r>
              <a:endParaRPr lang="en-US" sz="2800" dirty="0">
                <a:solidFill>
                  <a:schemeClr val="tx1"/>
                </a:solidFill>
              </a:endParaRPr>
            </a:p>
          </p:txBody>
        </p:sp>
        <p:cxnSp>
          <p:nvCxnSpPr>
            <p:cNvPr id="7" name="Straight Arrow Connector 6">
              <a:extLst>
                <a:ext uri="{FF2B5EF4-FFF2-40B4-BE49-F238E27FC236}">
                  <a16:creationId xmlns:a16="http://schemas.microsoft.com/office/drawing/2014/main" id="{4CAE9D7A-A2B3-0349-9DB7-E3EE7AFBF02B}"/>
                </a:ext>
              </a:extLst>
            </p:cNvPr>
            <p:cNvCxnSpPr>
              <a:cxnSpLocks/>
              <a:stCxn id="5" idx="1"/>
              <a:endCxn id="6" idx="0"/>
            </p:cNvCxnSpPr>
            <p:nvPr/>
          </p:nvCxnSpPr>
          <p:spPr>
            <a:xfrm flipH="1">
              <a:off x="5907474" y="3720353"/>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A7E62DA7-CE81-A145-92C0-F35F6D02A7C3}"/>
                </a:ext>
              </a:extLst>
            </p:cNvPr>
            <p:cNvSpPr/>
            <p:nvPr/>
          </p:nvSpPr>
          <p:spPr>
            <a:xfrm>
              <a:off x="8244195"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9</a:t>
              </a:r>
              <a:endParaRPr lang="en-US" sz="2800" dirty="0">
                <a:solidFill>
                  <a:schemeClr val="tx1"/>
                </a:solidFill>
              </a:endParaRPr>
            </a:p>
          </p:txBody>
        </p:sp>
        <p:cxnSp>
          <p:nvCxnSpPr>
            <p:cNvPr id="9" name="Straight Arrow Connector 8">
              <a:extLst>
                <a:ext uri="{FF2B5EF4-FFF2-40B4-BE49-F238E27FC236}">
                  <a16:creationId xmlns:a16="http://schemas.microsoft.com/office/drawing/2014/main" id="{B0B5052F-039C-2D4F-A77F-B88459470DB0}"/>
                </a:ext>
              </a:extLst>
            </p:cNvPr>
            <p:cNvCxnSpPr>
              <a:cxnSpLocks/>
              <a:stCxn id="5" idx="3"/>
              <a:endCxn id="8" idx="0"/>
            </p:cNvCxnSpPr>
            <p:nvPr/>
          </p:nvCxnSpPr>
          <p:spPr>
            <a:xfrm>
              <a:off x="7207282" y="3720353"/>
              <a:ext cx="133274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8CB18A22-1ACC-EE4A-956A-2664549D5221}"/>
                </a:ext>
              </a:extLst>
            </p:cNvPr>
            <p:cNvSpPr/>
            <p:nvPr/>
          </p:nvSpPr>
          <p:spPr>
            <a:xfrm>
              <a:off x="7577821"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8</a:t>
              </a:r>
              <a:endParaRPr lang="en-US" sz="2800" dirty="0">
                <a:solidFill>
                  <a:schemeClr val="tx1"/>
                </a:solidFill>
              </a:endParaRPr>
            </a:p>
          </p:txBody>
        </p:sp>
        <p:cxnSp>
          <p:nvCxnSpPr>
            <p:cNvPr id="11" name="Straight Arrow Connector 10">
              <a:extLst>
                <a:ext uri="{FF2B5EF4-FFF2-40B4-BE49-F238E27FC236}">
                  <a16:creationId xmlns:a16="http://schemas.microsoft.com/office/drawing/2014/main" id="{78DF9B7E-357C-0644-A634-F3141564B339}"/>
                </a:ext>
              </a:extLst>
            </p:cNvPr>
            <p:cNvCxnSpPr>
              <a:cxnSpLocks/>
              <a:stCxn id="8" idx="1"/>
              <a:endCxn id="10" idx="0"/>
            </p:cNvCxnSpPr>
            <p:nvPr/>
          </p:nvCxnSpPr>
          <p:spPr>
            <a:xfrm flipH="1">
              <a:off x="7873656" y="4444558"/>
              <a:ext cx="370539"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8B35ADCB-ED63-1C47-A899-CC8281FE8AC3}"/>
                </a:ext>
              </a:extLst>
            </p:cNvPr>
            <p:cNvSpPr/>
            <p:nvPr/>
          </p:nvSpPr>
          <p:spPr>
            <a:xfrm>
              <a:off x="4651894"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4</a:t>
              </a:r>
              <a:endParaRPr lang="en-US" sz="2800" dirty="0">
                <a:solidFill>
                  <a:schemeClr val="tx1"/>
                </a:solidFill>
              </a:endParaRPr>
            </a:p>
          </p:txBody>
        </p:sp>
        <p:cxnSp>
          <p:nvCxnSpPr>
            <p:cNvPr id="13" name="Straight Arrow Connector 12">
              <a:extLst>
                <a:ext uri="{FF2B5EF4-FFF2-40B4-BE49-F238E27FC236}">
                  <a16:creationId xmlns:a16="http://schemas.microsoft.com/office/drawing/2014/main" id="{3D8D1C34-41BA-1546-A3E5-2A5052F44A13}"/>
                </a:ext>
              </a:extLst>
            </p:cNvPr>
            <p:cNvCxnSpPr>
              <a:cxnSpLocks/>
              <a:stCxn id="6" idx="1"/>
              <a:endCxn id="12" idx="0"/>
            </p:cNvCxnSpPr>
            <p:nvPr/>
          </p:nvCxnSpPr>
          <p:spPr>
            <a:xfrm flipH="1">
              <a:off x="4947729" y="4444558"/>
              <a:ext cx="66391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A23F4F7-3D6C-674F-B5A5-A72E6546230C}"/>
                </a:ext>
              </a:extLst>
            </p:cNvPr>
            <p:cNvSpPr/>
            <p:nvPr/>
          </p:nvSpPr>
          <p:spPr>
            <a:xfrm>
              <a:off x="6456998"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tx1"/>
                  </a:solidFill>
                </a:rPr>
                <a:t>6</a:t>
              </a:r>
              <a:endParaRPr lang="en-US" sz="2800" dirty="0">
                <a:solidFill>
                  <a:schemeClr val="tx1"/>
                </a:solidFill>
              </a:endParaRPr>
            </a:p>
          </p:txBody>
        </p:sp>
        <p:cxnSp>
          <p:nvCxnSpPr>
            <p:cNvPr id="15" name="Straight Arrow Connector 14">
              <a:extLst>
                <a:ext uri="{FF2B5EF4-FFF2-40B4-BE49-F238E27FC236}">
                  <a16:creationId xmlns:a16="http://schemas.microsoft.com/office/drawing/2014/main" id="{CFD49171-5127-4444-B800-1EF683CC37C4}"/>
                </a:ext>
              </a:extLst>
            </p:cNvPr>
            <p:cNvCxnSpPr>
              <a:cxnSpLocks/>
              <a:stCxn id="6" idx="3"/>
              <a:endCxn id="14" idx="0"/>
            </p:cNvCxnSpPr>
            <p:nvPr/>
          </p:nvCxnSpPr>
          <p:spPr>
            <a:xfrm>
              <a:off x="6203309" y="4444558"/>
              <a:ext cx="549524"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E7BA462A-4422-0747-9776-827A994BD8AC}"/>
              </a:ext>
            </a:extLst>
          </p:cNvPr>
          <p:cNvSpPr txBox="1"/>
          <p:nvPr/>
        </p:nvSpPr>
        <p:spPr>
          <a:xfrm>
            <a:off x="671756" y="2528047"/>
            <a:ext cx="1976823" cy="369332"/>
          </a:xfrm>
          <a:prstGeom prst="rect">
            <a:avLst/>
          </a:prstGeom>
          <a:noFill/>
        </p:spPr>
        <p:txBody>
          <a:bodyPr wrap="none" rtlCol="0">
            <a:spAutoFit/>
          </a:bodyPr>
          <a:lstStyle/>
          <a:p>
            <a:r>
              <a:rPr lang="en-US" altLang="zh-CN" dirty="0"/>
              <a:t>Pre-order</a:t>
            </a:r>
            <a:r>
              <a:rPr lang="zh-CN" altLang="en-US" dirty="0"/>
              <a:t> </a:t>
            </a:r>
            <a:r>
              <a:rPr lang="en-US" altLang="zh-CN" dirty="0"/>
              <a:t>Traverse:</a:t>
            </a:r>
            <a:endParaRPr lang="en-US" dirty="0"/>
          </a:p>
        </p:txBody>
      </p:sp>
      <p:sp>
        <p:nvSpPr>
          <p:cNvPr id="17" name="TextBox 16">
            <a:extLst>
              <a:ext uri="{FF2B5EF4-FFF2-40B4-BE49-F238E27FC236}">
                <a16:creationId xmlns:a16="http://schemas.microsoft.com/office/drawing/2014/main" id="{18C3DEFF-B33C-684F-A53F-1FE92C362986}"/>
              </a:ext>
            </a:extLst>
          </p:cNvPr>
          <p:cNvSpPr txBox="1"/>
          <p:nvPr/>
        </p:nvSpPr>
        <p:spPr>
          <a:xfrm>
            <a:off x="671756" y="3487014"/>
            <a:ext cx="1845185" cy="369332"/>
          </a:xfrm>
          <a:prstGeom prst="rect">
            <a:avLst/>
          </a:prstGeom>
          <a:noFill/>
        </p:spPr>
        <p:txBody>
          <a:bodyPr wrap="none" rtlCol="0">
            <a:spAutoFit/>
          </a:bodyPr>
          <a:lstStyle/>
          <a:p>
            <a:r>
              <a:rPr lang="en-US" altLang="zh-CN" dirty="0"/>
              <a:t>In-order</a:t>
            </a:r>
            <a:r>
              <a:rPr lang="zh-CN" altLang="en-US" dirty="0"/>
              <a:t> </a:t>
            </a:r>
            <a:r>
              <a:rPr lang="en-US" altLang="zh-CN" dirty="0"/>
              <a:t>Traverse:</a:t>
            </a:r>
            <a:endParaRPr lang="en-US" dirty="0"/>
          </a:p>
        </p:txBody>
      </p:sp>
      <p:sp>
        <p:nvSpPr>
          <p:cNvPr id="18" name="TextBox 17">
            <a:extLst>
              <a:ext uri="{FF2B5EF4-FFF2-40B4-BE49-F238E27FC236}">
                <a16:creationId xmlns:a16="http://schemas.microsoft.com/office/drawing/2014/main" id="{488D3F58-7F05-7F46-87A0-F0D78EA3C307}"/>
              </a:ext>
            </a:extLst>
          </p:cNvPr>
          <p:cNvSpPr txBox="1"/>
          <p:nvPr/>
        </p:nvSpPr>
        <p:spPr>
          <a:xfrm>
            <a:off x="671756" y="4445981"/>
            <a:ext cx="2058512" cy="369332"/>
          </a:xfrm>
          <a:prstGeom prst="rect">
            <a:avLst/>
          </a:prstGeom>
          <a:noFill/>
        </p:spPr>
        <p:txBody>
          <a:bodyPr wrap="none" rtlCol="0">
            <a:spAutoFit/>
          </a:bodyPr>
          <a:lstStyle/>
          <a:p>
            <a:r>
              <a:rPr lang="en-US" altLang="zh-CN" dirty="0"/>
              <a:t>Post-order</a:t>
            </a:r>
            <a:r>
              <a:rPr lang="zh-CN" altLang="en-US" dirty="0"/>
              <a:t> </a:t>
            </a:r>
            <a:r>
              <a:rPr lang="en-US" altLang="zh-CN" dirty="0"/>
              <a:t>Traverse:</a:t>
            </a:r>
            <a:endParaRPr lang="en-US" dirty="0"/>
          </a:p>
        </p:txBody>
      </p:sp>
    </p:spTree>
    <p:extLst>
      <p:ext uri="{BB962C8B-B14F-4D97-AF65-F5344CB8AC3E}">
        <p14:creationId xmlns:p14="http://schemas.microsoft.com/office/powerpoint/2010/main" val="224789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DC689-2D02-1745-AE34-90D8303EB38A}"/>
              </a:ext>
            </a:extLst>
          </p:cNvPr>
          <p:cNvSpPr>
            <a:spLocks noGrp="1"/>
          </p:cNvSpPr>
          <p:nvPr>
            <p:ph type="title"/>
          </p:nvPr>
        </p:nvSpPr>
        <p:spPr/>
        <p:txBody>
          <a:bodyPr/>
          <a:lstStyle/>
          <a:p>
            <a:r>
              <a:rPr lang="en-US" altLang="zh-CN" dirty="0"/>
              <a:t>In-order</a:t>
            </a:r>
            <a:r>
              <a:rPr lang="zh-CN" altLang="en-US" dirty="0"/>
              <a:t> </a:t>
            </a:r>
            <a:r>
              <a:rPr lang="en-US" altLang="zh-CN" dirty="0"/>
              <a:t>Traversal</a:t>
            </a:r>
            <a:endParaRPr lang="en-US" dirty="0"/>
          </a:p>
        </p:txBody>
      </p:sp>
      <p:grpSp>
        <p:nvGrpSpPr>
          <p:cNvPr id="4" name="Group 3">
            <a:extLst>
              <a:ext uri="{FF2B5EF4-FFF2-40B4-BE49-F238E27FC236}">
                <a16:creationId xmlns:a16="http://schemas.microsoft.com/office/drawing/2014/main" id="{9EC9F67C-FBBA-0646-838C-521D05E500FF}"/>
              </a:ext>
            </a:extLst>
          </p:cNvPr>
          <p:cNvGrpSpPr/>
          <p:nvPr/>
        </p:nvGrpSpPr>
        <p:grpSpPr>
          <a:xfrm>
            <a:off x="4531269" y="2783542"/>
            <a:ext cx="4183971" cy="2020104"/>
            <a:chOff x="4651894" y="3429000"/>
            <a:chExt cx="4183971" cy="2020104"/>
          </a:xfrm>
        </p:grpSpPr>
        <p:sp>
          <p:nvSpPr>
            <p:cNvPr id="5" name="Rectangle 4">
              <a:extLst>
                <a:ext uri="{FF2B5EF4-FFF2-40B4-BE49-F238E27FC236}">
                  <a16:creationId xmlns:a16="http://schemas.microsoft.com/office/drawing/2014/main" id="{4822478C-0E81-304A-92D5-3D4BCED7CDFA}"/>
                </a:ext>
              </a:extLst>
            </p:cNvPr>
            <p:cNvSpPr/>
            <p:nvPr/>
          </p:nvSpPr>
          <p:spPr>
            <a:xfrm>
              <a:off x="6615612" y="342900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6" name="Rectangle 5">
              <a:extLst>
                <a:ext uri="{FF2B5EF4-FFF2-40B4-BE49-F238E27FC236}">
                  <a16:creationId xmlns:a16="http://schemas.microsoft.com/office/drawing/2014/main" id="{9339AB23-C878-9540-8C3E-1082A9D5E7C1}"/>
                </a:ext>
              </a:extLst>
            </p:cNvPr>
            <p:cNvSpPr/>
            <p:nvPr/>
          </p:nvSpPr>
          <p:spPr>
            <a:xfrm>
              <a:off x="5611639"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7" name="Straight Arrow Connector 6">
              <a:extLst>
                <a:ext uri="{FF2B5EF4-FFF2-40B4-BE49-F238E27FC236}">
                  <a16:creationId xmlns:a16="http://schemas.microsoft.com/office/drawing/2014/main" id="{48F78BC5-11B8-2745-B78A-C9947090CF8B}"/>
                </a:ext>
              </a:extLst>
            </p:cNvPr>
            <p:cNvCxnSpPr>
              <a:cxnSpLocks/>
              <a:stCxn id="5" idx="1"/>
              <a:endCxn id="6" idx="0"/>
            </p:cNvCxnSpPr>
            <p:nvPr/>
          </p:nvCxnSpPr>
          <p:spPr>
            <a:xfrm flipH="1">
              <a:off x="5907474" y="3720353"/>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7EA67FF3-86BA-A34E-860B-CFBA8E11A447}"/>
                </a:ext>
              </a:extLst>
            </p:cNvPr>
            <p:cNvSpPr/>
            <p:nvPr/>
          </p:nvSpPr>
          <p:spPr>
            <a:xfrm>
              <a:off x="8244195" y="415320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9" name="Straight Arrow Connector 8">
              <a:extLst>
                <a:ext uri="{FF2B5EF4-FFF2-40B4-BE49-F238E27FC236}">
                  <a16:creationId xmlns:a16="http://schemas.microsoft.com/office/drawing/2014/main" id="{DCF30C20-661C-444A-8D9E-7F96ABE78C04}"/>
                </a:ext>
              </a:extLst>
            </p:cNvPr>
            <p:cNvCxnSpPr>
              <a:cxnSpLocks/>
              <a:stCxn id="5" idx="3"/>
              <a:endCxn id="8" idx="0"/>
            </p:cNvCxnSpPr>
            <p:nvPr/>
          </p:nvCxnSpPr>
          <p:spPr>
            <a:xfrm>
              <a:off x="7207282" y="3720353"/>
              <a:ext cx="133274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7834239E-AD4C-1844-9209-AD47C6AEBB1F}"/>
                </a:ext>
              </a:extLst>
            </p:cNvPr>
            <p:cNvSpPr/>
            <p:nvPr/>
          </p:nvSpPr>
          <p:spPr>
            <a:xfrm>
              <a:off x="7577821"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cxnSp>
          <p:nvCxnSpPr>
            <p:cNvPr id="11" name="Straight Arrow Connector 10">
              <a:extLst>
                <a:ext uri="{FF2B5EF4-FFF2-40B4-BE49-F238E27FC236}">
                  <a16:creationId xmlns:a16="http://schemas.microsoft.com/office/drawing/2014/main" id="{261C981C-3CE4-1242-A8B5-4189EEAEC8B0}"/>
                </a:ext>
              </a:extLst>
            </p:cNvPr>
            <p:cNvCxnSpPr>
              <a:cxnSpLocks/>
              <a:stCxn id="8" idx="1"/>
              <a:endCxn id="10" idx="0"/>
            </p:cNvCxnSpPr>
            <p:nvPr/>
          </p:nvCxnSpPr>
          <p:spPr>
            <a:xfrm flipH="1">
              <a:off x="7873656" y="4444558"/>
              <a:ext cx="370539"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8424C45-87EA-9442-B523-7C354DC7CA4D}"/>
                </a:ext>
              </a:extLst>
            </p:cNvPr>
            <p:cNvSpPr/>
            <p:nvPr/>
          </p:nvSpPr>
          <p:spPr>
            <a:xfrm>
              <a:off x="4651894"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cxnSp>
          <p:nvCxnSpPr>
            <p:cNvPr id="13" name="Straight Arrow Connector 12">
              <a:extLst>
                <a:ext uri="{FF2B5EF4-FFF2-40B4-BE49-F238E27FC236}">
                  <a16:creationId xmlns:a16="http://schemas.microsoft.com/office/drawing/2014/main" id="{D4062855-1A4C-DA4D-B42F-3BCFD6657037}"/>
                </a:ext>
              </a:extLst>
            </p:cNvPr>
            <p:cNvCxnSpPr>
              <a:cxnSpLocks/>
              <a:stCxn id="6" idx="1"/>
              <a:endCxn id="12" idx="0"/>
            </p:cNvCxnSpPr>
            <p:nvPr/>
          </p:nvCxnSpPr>
          <p:spPr>
            <a:xfrm flipH="1">
              <a:off x="4947729" y="4444558"/>
              <a:ext cx="66391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93E8D9C-5248-F74B-826F-0520E422E72D}"/>
                </a:ext>
              </a:extLst>
            </p:cNvPr>
            <p:cNvSpPr/>
            <p:nvPr/>
          </p:nvSpPr>
          <p:spPr>
            <a:xfrm>
              <a:off x="6456998" y="486639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5" name="Straight Arrow Connector 14">
              <a:extLst>
                <a:ext uri="{FF2B5EF4-FFF2-40B4-BE49-F238E27FC236}">
                  <a16:creationId xmlns:a16="http://schemas.microsoft.com/office/drawing/2014/main" id="{E29993BC-70F4-D548-88A8-D97011DCDD0D}"/>
                </a:ext>
              </a:extLst>
            </p:cNvPr>
            <p:cNvCxnSpPr>
              <a:cxnSpLocks/>
              <a:stCxn id="6" idx="3"/>
              <a:endCxn id="14" idx="0"/>
            </p:cNvCxnSpPr>
            <p:nvPr/>
          </p:nvCxnSpPr>
          <p:spPr>
            <a:xfrm>
              <a:off x="6203309" y="4444558"/>
              <a:ext cx="549524"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FBB6A59A-0A86-CD48-BAFF-6A9D006A69CD}"/>
              </a:ext>
            </a:extLst>
          </p:cNvPr>
          <p:cNvGrpSpPr/>
          <p:nvPr/>
        </p:nvGrpSpPr>
        <p:grpSpPr>
          <a:xfrm>
            <a:off x="671756" y="3631178"/>
            <a:ext cx="2396774" cy="1295899"/>
            <a:chOff x="792381" y="4276636"/>
            <a:chExt cx="2396774" cy="1295899"/>
          </a:xfrm>
        </p:grpSpPr>
        <p:sp>
          <p:nvSpPr>
            <p:cNvPr id="17" name="Rectangle 16">
              <a:extLst>
                <a:ext uri="{FF2B5EF4-FFF2-40B4-BE49-F238E27FC236}">
                  <a16:creationId xmlns:a16="http://schemas.microsoft.com/office/drawing/2014/main" id="{33E46C44-803A-674B-AB9B-59E859A4FB71}"/>
                </a:ext>
              </a:extLst>
            </p:cNvPr>
            <p:cNvSpPr/>
            <p:nvPr/>
          </p:nvSpPr>
          <p:spPr>
            <a:xfrm>
              <a:off x="1752126" y="42766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8" name="Rectangle 17">
              <a:extLst>
                <a:ext uri="{FF2B5EF4-FFF2-40B4-BE49-F238E27FC236}">
                  <a16:creationId xmlns:a16="http://schemas.microsoft.com/office/drawing/2014/main" id="{0AF8B925-F416-F44B-A55D-5EAEF9261A8F}"/>
                </a:ext>
              </a:extLst>
            </p:cNvPr>
            <p:cNvSpPr/>
            <p:nvPr/>
          </p:nvSpPr>
          <p:spPr>
            <a:xfrm>
              <a:off x="792381" y="498982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cxnSp>
          <p:nvCxnSpPr>
            <p:cNvPr id="19" name="Straight Arrow Connector 18">
              <a:extLst>
                <a:ext uri="{FF2B5EF4-FFF2-40B4-BE49-F238E27FC236}">
                  <a16:creationId xmlns:a16="http://schemas.microsoft.com/office/drawing/2014/main" id="{C40A5B4F-3586-224D-BF06-CCD8DB3E5446}"/>
                </a:ext>
              </a:extLst>
            </p:cNvPr>
            <p:cNvCxnSpPr>
              <a:cxnSpLocks/>
              <a:stCxn id="17" idx="1"/>
              <a:endCxn id="18" idx="0"/>
            </p:cNvCxnSpPr>
            <p:nvPr/>
          </p:nvCxnSpPr>
          <p:spPr>
            <a:xfrm flipH="1">
              <a:off x="1088216" y="4567989"/>
              <a:ext cx="66391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902E482-B832-6F40-9451-8D0FEE794CEE}"/>
                </a:ext>
              </a:extLst>
            </p:cNvPr>
            <p:cNvSpPr/>
            <p:nvPr/>
          </p:nvSpPr>
          <p:spPr>
            <a:xfrm>
              <a:off x="2597485" y="498982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21" name="Straight Arrow Connector 20">
              <a:extLst>
                <a:ext uri="{FF2B5EF4-FFF2-40B4-BE49-F238E27FC236}">
                  <a16:creationId xmlns:a16="http://schemas.microsoft.com/office/drawing/2014/main" id="{B6A3699D-6836-A144-B0E0-A71273601C3B}"/>
                </a:ext>
              </a:extLst>
            </p:cNvPr>
            <p:cNvCxnSpPr>
              <a:cxnSpLocks/>
              <a:stCxn id="17" idx="3"/>
              <a:endCxn id="20" idx="0"/>
            </p:cNvCxnSpPr>
            <p:nvPr/>
          </p:nvCxnSpPr>
          <p:spPr>
            <a:xfrm>
              <a:off x="2343796" y="4567989"/>
              <a:ext cx="549524"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2F37EC93-2672-9D42-9030-22AD6AF4F80B}"/>
              </a:ext>
            </a:extLst>
          </p:cNvPr>
          <p:cNvSpPr txBox="1"/>
          <p:nvPr/>
        </p:nvSpPr>
        <p:spPr>
          <a:xfrm>
            <a:off x="1742051" y="2085277"/>
            <a:ext cx="2373663" cy="523220"/>
          </a:xfrm>
          <a:prstGeom prst="rect">
            <a:avLst/>
          </a:prstGeom>
          <a:noFill/>
        </p:spPr>
        <p:txBody>
          <a:bodyPr wrap="none" rtlCol="0">
            <a:spAutoFit/>
          </a:bodyPr>
          <a:lstStyle/>
          <a:p>
            <a:r>
              <a:rPr lang="en-US" sz="2800" b="1" dirty="0">
                <a:solidFill>
                  <a:srgbClr val="FF0000"/>
                </a:solidFill>
              </a:rPr>
              <a:t>left, root, right</a:t>
            </a:r>
          </a:p>
        </p:txBody>
      </p:sp>
      <p:sp>
        <p:nvSpPr>
          <p:cNvPr id="23" name="TextBox 22">
            <a:extLst>
              <a:ext uri="{FF2B5EF4-FFF2-40B4-BE49-F238E27FC236}">
                <a16:creationId xmlns:a16="http://schemas.microsoft.com/office/drawing/2014/main" id="{65EA1364-DFCA-A94B-80FE-0FF10FCE0F8F}"/>
              </a:ext>
            </a:extLst>
          </p:cNvPr>
          <p:cNvSpPr txBox="1"/>
          <p:nvPr/>
        </p:nvSpPr>
        <p:spPr>
          <a:xfrm>
            <a:off x="1231053" y="5317811"/>
            <a:ext cx="1075936" cy="523220"/>
          </a:xfrm>
          <a:prstGeom prst="rect">
            <a:avLst/>
          </a:prstGeom>
          <a:noFill/>
        </p:spPr>
        <p:txBody>
          <a:bodyPr wrap="none" rtlCol="0">
            <a:spAutoFit/>
          </a:bodyPr>
          <a:lstStyle/>
          <a:p>
            <a:r>
              <a:rPr lang="en-US" sz="2800" dirty="0"/>
              <a:t>2, 1, 7</a:t>
            </a:r>
          </a:p>
        </p:txBody>
      </p:sp>
      <p:sp>
        <p:nvSpPr>
          <p:cNvPr id="24" name="TextBox 23">
            <a:extLst>
              <a:ext uri="{FF2B5EF4-FFF2-40B4-BE49-F238E27FC236}">
                <a16:creationId xmlns:a16="http://schemas.microsoft.com/office/drawing/2014/main" id="{C6A487F7-7135-AA48-8495-F487BA862BB7}"/>
              </a:ext>
            </a:extLst>
          </p:cNvPr>
          <p:cNvSpPr txBox="1"/>
          <p:nvPr/>
        </p:nvSpPr>
        <p:spPr>
          <a:xfrm>
            <a:off x="4584971" y="5273703"/>
            <a:ext cx="2138727" cy="523220"/>
          </a:xfrm>
          <a:prstGeom prst="rect">
            <a:avLst/>
          </a:prstGeom>
          <a:noFill/>
        </p:spPr>
        <p:txBody>
          <a:bodyPr wrap="none" rtlCol="0">
            <a:spAutoFit/>
          </a:bodyPr>
          <a:lstStyle/>
          <a:p>
            <a:r>
              <a:rPr lang="en-US" sz="2800" dirty="0"/>
              <a:t>2, 1, 7, 3, 8, 5</a:t>
            </a:r>
          </a:p>
        </p:txBody>
      </p:sp>
    </p:spTree>
    <p:extLst>
      <p:ext uri="{BB962C8B-B14F-4D97-AF65-F5344CB8AC3E}">
        <p14:creationId xmlns:p14="http://schemas.microsoft.com/office/powerpoint/2010/main" val="31225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8538B09-7CE1-6744-96B1-BA05FAB09993}"/>
              </a:ext>
            </a:extLst>
          </p:cNvPr>
          <p:cNvSpPr txBox="1"/>
          <p:nvPr/>
        </p:nvSpPr>
        <p:spPr>
          <a:xfrm>
            <a:off x="1054292" y="2489468"/>
            <a:ext cx="1953805" cy="461665"/>
          </a:xfrm>
          <a:prstGeom prst="rect">
            <a:avLst/>
          </a:prstGeom>
          <a:noFill/>
        </p:spPr>
        <p:txBody>
          <a:bodyPr wrap="none" rtlCol="0">
            <a:spAutoFit/>
          </a:bodyPr>
          <a:lstStyle/>
          <a:p>
            <a:r>
              <a:rPr lang="en-US" sz="2400" b="1" dirty="0">
                <a:solidFill>
                  <a:srgbClr val="C00000"/>
                </a:solidFill>
              </a:rPr>
              <a:t>Subproblem? </a:t>
            </a:r>
          </a:p>
        </p:txBody>
      </p:sp>
      <p:sp>
        <p:nvSpPr>
          <p:cNvPr id="11" name="TextBox 10">
            <a:extLst>
              <a:ext uri="{FF2B5EF4-FFF2-40B4-BE49-F238E27FC236}">
                <a16:creationId xmlns:a16="http://schemas.microsoft.com/office/drawing/2014/main" id="{5C0EB77B-44A1-674E-8D45-283B23CEDBDD}"/>
              </a:ext>
            </a:extLst>
          </p:cNvPr>
          <p:cNvSpPr txBox="1"/>
          <p:nvPr/>
        </p:nvSpPr>
        <p:spPr>
          <a:xfrm>
            <a:off x="850168" y="4194054"/>
            <a:ext cx="2807500" cy="461665"/>
          </a:xfrm>
          <a:prstGeom prst="rect">
            <a:avLst/>
          </a:prstGeom>
          <a:noFill/>
        </p:spPr>
        <p:txBody>
          <a:bodyPr wrap="none" rtlCol="0">
            <a:spAutoFit/>
          </a:bodyPr>
          <a:lstStyle/>
          <a:p>
            <a:r>
              <a:rPr lang="en-US" sz="2400" b="1" dirty="0">
                <a:solidFill>
                  <a:srgbClr val="C00000"/>
                </a:solidFill>
              </a:rPr>
              <a:t>Stopping condition? </a:t>
            </a:r>
          </a:p>
        </p:txBody>
      </p:sp>
      <p:sp>
        <p:nvSpPr>
          <p:cNvPr id="12" name="TextBox 11">
            <a:extLst>
              <a:ext uri="{FF2B5EF4-FFF2-40B4-BE49-F238E27FC236}">
                <a16:creationId xmlns:a16="http://schemas.microsoft.com/office/drawing/2014/main" id="{5DCFED8D-AA6B-DA41-9560-6F41C7CDA8DB}"/>
              </a:ext>
            </a:extLst>
          </p:cNvPr>
          <p:cNvSpPr txBox="1"/>
          <p:nvPr/>
        </p:nvSpPr>
        <p:spPr>
          <a:xfrm>
            <a:off x="4078055" y="2027802"/>
            <a:ext cx="3360022" cy="1384995"/>
          </a:xfrm>
          <a:prstGeom prst="rect">
            <a:avLst/>
          </a:prstGeom>
          <a:noFill/>
        </p:spPr>
        <p:txBody>
          <a:bodyPr wrap="none" rtlCol="0">
            <a:spAutoFit/>
          </a:bodyPr>
          <a:lstStyle/>
          <a:p>
            <a:r>
              <a:rPr lang="en-US" sz="2800" dirty="0">
                <a:solidFill>
                  <a:srgbClr val="0070C0"/>
                </a:solidFill>
              </a:rPr>
              <a:t>Inorder(left subtree)</a:t>
            </a:r>
          </a:p>
          <a:p>
            <a:r>
              <a:rPr lang="en-US" sz="2800" dirty="0">
                <a:solidFill>
                  <a:srgbClr val="0070C0"/>
                </a:solidFill>
              </a:rPr>
              <a:t>Middle node value</a:t>
            </a:r>
          </a:p>
          <a:p>
            <a:r>
              <a:rPr lang="en-US" sz="2800" dirty="0">
                <a:solidFill>
                  <a:srgbClr val="0070C0"/>
                </a:solidFill>
              </a:rPr>
              <a:t>Inorder(right subtree)</a:t>
            </a:r>
          </a:p>
        </p:txBody>
      </p:sp>
      <p:sp>
        <p:nvSpPr>
          <p:cNvPr id="13" name="Rectangle 12">
            <a:extLst>
              <a:ext uri="{FF2B5EF4-FFF2-40B4-BE49-F238E27FC236}">
                <a16:creationId xmlns:a16="http://schemas.microsoft.com/office/drawing/2014/main" id="{115964B8-5718-4A43-8153-161249EC1A57}"/>
              </a:ext>
            </a:extLst>
          </p:cNvPr>
          <p:cNvSpPr/>
          <p:nvPr/>
        </p:nvSpPr>
        <p:spPr>
          <a:xfrm>
            <a:off x="4348809" y="4163276"/>
            <a:ext cx="2037737" cy="523220"/>
          </a:xfrm>
          <a:prstGeom prst="rect">
            <a:avLst/>
          </a:prstGeom>
        </p:spPr>
        <p:txBody>
          <a:bodyPr wrap="none">
            <a:spAutoFit/>
          </a:bodyPr>
          <a:lstStyle/>
          <a:p>
            <a:r>
              <a:rPr lang="en-US" sz="2800" dirty="0">
                <a:solidFill>
                  <a:srgbClr val="0070C0"/>
                </a:solidFill>
              </a:rPr>
              <a:t>Node == null</a:t>
            </a:r>
          </a:p>
        </p:txBody>
      </p:sp>
    </p:spTree>
    <p:extLst>
      <p:ext uri="{BB962C8B-B14F-4D97-AF65-F5344CB8AC3E}">
        <p14:creationId xmlns:p14="http://schemas.microsoft.com/office/powerpoint/2010/main" val="2521924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1F6ABA-CCCF-984B-87FB-5BDCB309DE33}"/>
              </a:ext>
            </a:extLst>
          </p:cNvPr>
          <p:cNvSpPr>
            <a:spLocks noGrp="1"/>
          </p:cNvSpPr>
          <p:nvPr>
            <p:ph type="title"/>
          </p:nvPr>
        </p:nvSpPr>
        <p:spPr/>
        <p:txBody>
          <a:bodyPr/>
          <a:lstStyle/>
          <a:p>
            <a:r>
              <a:rPr lang="en-US" sz="2800" dirty="0" err="1">
                <a:solidFill>
                  <a:srgbClr val="00B050"/>
                </a:solidFill>
              </a:rPr>
              <a:t>inorder</a:t>
            </a:r>
            <a:r>
              <a:rPr lang="en-US" sz="2800" dirty="0">
                <a:solidFill>
                  <a:srgbClr val="00B050"/>
                </a:solidFill>
              </a:rPr>
              <a:t>: Left, Root, Right</a:t>
            </a:r>
            <a:endParaRPr lang="en-US" dirty="0"/>
          </a:p>
        </p:txBody>
      </p:sp>
      <p:sp>
        <p:nvSpPr>
          <p:cNvPr id="16" name="TextBox 15">
            <a:extLst>
              <a:ext uri="{FF2B5EF4-FFF2-40B4-BE49-F238E27FC236}">
                <a16:creationId xmlns:a16="http://schemas.microsoft.com/office/drawing/2014/main" id="{FA0705C0-8E3C-7D47-9AB7-9D5FB1BBCF14}"/>
              </a:ext>
            </a:extLst>
          </p:cNvPr>
          <p:cNvSpPr txBox="1"/>
          <p:nvPr/>
        </p:nvSpPr>
        <p:spPr>
          <a:xfrm>
            <a:off x="4281987" y="371511"/>
            <a:ext cx="184731" cy="584775"/>
          </a:xfrm>
          <a:prstGeom prst="rect">
            <a:avLst/>
          </a:prstGeom>
          <a:noFill/>
        </p:spPr>
        <p:txBody>
          <a:bodyPr wrap="none" rtlCol="0">
            <a:spAutoFit/>
          </a:bodyPr>
          <a:lstStyle/>
          <a:p>
            <a:endParaRPr lang="en-US" sz="3200" b="1" dirty="0">
              <a:solidFill>
                <a:srgbClr val="00B050"/>
              </a:solidFill>
            </a:endParaRPr>
          </a:p>
        </p:txBody>
      </p:sp>
      <p:sp>
        <p:nvSpPr>
          <p:cNvPr id="2" name="TextBox 1">
            <a:extLst>
              <a:ext uri="{FF2B5EF4-FFF2-40B4-BE49-F238E27FC236}">
                <a16:creationId xmlns:a16="http://schemas.microsoft.com/office/drawing/2014/main" id="{3B5D1B26-B24C-BB47-BE7F-EE37CF64CABF}"/>
              </a:ext>
            </a:extLst>
          </p:cNvPr>
          <p:cNvSpPr txBox="1"/>
          <p:nvPr/>
        </p:nvSpPr>
        <p:spPr>
          <a:xfrm>
            <a:off x="6422144" y="880651"/>
            <a:ext cx="1946559" cy="584775"/>
          </a:xfrm>
          <a:prstGeom prst="rect">
            <a:avLst/>
          </a:prstGeom>
          <a:noFill/>
        </p:spPr>
        <p:txBody>
          <a:bodyPr wrap="none" rtlCol="0">
            <a:spAutoFit/>
          </a:bodyPr>
          <a:lstStyle/>
          <a:p>
            <a:r>
              <a:rPr lang="en-US" sz="3200" b="1" dirty="0"/>
              <a:t>Recursion </a:t>
            </a:r>
          </a:p>
        </p:txBody>
      </p:sp>
      <p:pic>
        <p:nvPicPr>
          <p:cNvPr id="6" name="Picture 5">
            <a:extLst>
              <a:ext uri="{FF2B5EF4-FFF2-40B4-BE49-F238E27FC236}">
                <a16:creationId xmlns:a16="http://schemas.microsoft.com/office/drawing/2014/main" id="{AFE65096-F195-2244-AD26-3B07F5436E56}"/>
              </a:ext>
            </a:extLst>
          </p:cNvPr>
          <p:cNvPicPr>
            <a:picLocks noChangeAspect="1"/>
          </p:cNvPicPr>
          <p:nvPr/>
        </p:nvPicPr>
        <p:blipFill>
          <a:blip r:embed="rId2"/>
          <a:stretch>
            <a:fillRect/>
          </a:stretch>
        </p:blipFill>
        <p:spPr>
          <a:xfrm>
            <a:off x="1692428" y="2296516"/>
            <a:ext cx="5759144" cy="2949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595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B999F-F558-E54B-A49A-AE1EB2B19CD7}"/>
              </a:ext>
            </a:extLst>
          </p:cNvPr>
          <p:cNvSpPr txBox="1"/>
          <p:nvPr/>
        </p:nvSpPr>
        <p:spPr>
          <a:xfrm>
            <a:off x="1818705" y="2904563"/>
            <a:ext cx="6197402" cy="461665"/>
          </a:xfrm>
          <a:prstGeom prst="rect">
            <a:avLst/>
          </a:prstGeom>
          <a:noFill/>
        </p:spPr>
        <p:txBody>
          <a:bodyPr wrap="none" rtlCol="0">
            <a:spAutoFit/>
          </a:bodyPr>
          <a:lstStyle/>
          <a:p>
            <a:r>
              <a:rPr lang="en-US" altLang="zh-CN" sz="2400" dirty="0"/>
              <a:t>Deeper</a:t>
            </a:r>
            <a:r>
              <a:rPr lang="zh-CN" altLang="en-US" sz="2400" dirty="0"/>
              <a:t> </a:t>
            </a:r>
            <a:r>
              <a:rPr lang="en-US" altLang="zh-CN" sz="2400" dirty="0"/>
              <a:t>Dive</a:t>
            </a:r>
            <a:r>
              <a:rPr lang="zh-CN" altLang="en-US" sz="2400" dirty="0"/>
              <a:t> </a:t>
            </a:r>
            <a:r>
              <a:rPr lang="en-US" altLang="zh-CN" sz="2400" dirty="0"/>
              <a:t>into</a:t>
            </a:r>
            <a:r>
              <a:rPr lang="zh-CN" altLang="en-US" sz="2400" dirty="0"/>
              <a:t> </a:t>
            </a:r>
            <a:r>
              <a:rPr lang="en-US" altLang="zh-CN" sz="2400" dirty="0"/>
              <a:t>The</a:t>
            </a:r>
            <a:r>
              <a:rPr lang="zh-CN" altLang="en-US" sz="2400" dirty="0"/>
              <a:t> </a:t>
            </a:r>
            <a:r>
              <a:rPr lang="en-US" altLang="zh-CN" sz="2400" dirty="0"/>
              <a:t>Iterative</a:t>
            </a:r>
            <a:r>
              <a:rPr lang="zh-CN" altLang="en-US" sz="2400" dirty="0"/>
              <a:t> </a:t>
            </a:r>
            <a:r>
              <a:rPr lang="en-US" altLang="zh-CN" sz="2400" dirty="0"/>
              <a:t>In-order</a:t>
            </a:r>
            <a:r>
              <a:rPr lang="zh-CN" altLang="en-US" sz="2400" dirty="0"/>
              <a:t> </a:t>
            </a:r>
            <a:r>
              <a:rPr lang="en-US" altLang="zh-CN" sz="2400" dirty="0"/>
              <a:t>Traverse</a:t>
            </a:r>
            <a:r>
              <a:rPr lang="zh-CN" altLang="en-US" sz="2400" dirty="0"/>
              <a:t> </a:t>
            </a:r>
            <a:endParaRPr lang="en-US" sz="2400" dirty="0"/>
          </a:p>
        </p:txBody>
      </p:sp>
      <p:sp>
        <p:nvSpPr>
          <p:cNvPr id="5" name="TextBox 4">
            <a:extLst>
              <a:ext uri="{FF2B5EF4-FFF2-40B4-BE49-F238E27FC236}">
                <a16:creationId xmlns:a16="http://schemas.microsoft.com/office/drawing/2014/main" id="{9EE95116-FBB1-0342-A990-D06DDE4E8E3C}"/>
              </a:ext>
            </a:extLst>
          </p:cNvPr>
          <p:cNvSpPr txBox="1"/>
          <p:nvPr/>
        </p:nvSpPr>
        <p:spPr>
          <a:xfrm>
            <a:off x="1818705" y="3491773"/>
            <a:ext cx="2371418" cy="461665"/>
          </a:xfrm>
          <a:prstGeom prst="rect">
            <a:avLst/>
          </a:prstGeom>
          <a:noFill/>
        </p:spPr>
        <p:txBody>
          <a:bodyPr wrap="none" rtlCol="0">
            <a:spAutoFit/>
          </a:bodyPr>
          <a:lstStyle/>
          <a:p>
            <a:r>
              <a:rPr lang="en-US" altLang="zh-CN" sz="2400" dirty="0"/>
              <a:t>See</a:t>
            </a:r>
            <a:r>
              <a:rPr lang="zh-CN" altLang="en-US" sz="2400" dirty="0"/>
              <a:t> </a:t>
            </a:r>
            <a:r>
              <a:rPr lang="en-US" altLang="zh-CN" sz="2400" dirty="0"/>
              <a:t>the</a:t>
            </a:r>
            <a:r>
              <a:rPr lang="zh-CN" altLang="en-US" sz="2400" dirty="0"/>
              <a:t> </a:t>
            </a:r>
            <a:r>
              <a:rPr lang="en-US" altLang="zh-CN" sz="2400" dirty="0"/>
              <a:t>other</a:t>
            </a:r>
            <a:r>
              <a:rPr lang="zh-CN" altLang="en-US" sz="2400" dirty="0"/>
              <a:t> </a:t>
            </a:r>
            <a:r>
              <a:rPr lang="en-US" altLang="zh-CN" sz="2400" dirty="0"/>
              <a:t>ppt</a:t>
            </a:r>
            <a:endParaRPr lang="en-US" sz="2400" dirty="0"/>
          </a:p>
        </p:txBody>
      </p:sp>
    </p:spTree>
    <p:extLst>
      <p:ext uri="{BB962C8B-B14F-4D97-AF65-F5344CB8AC3E}">
        <p14:creationId xmlns:p14="http://schemas.microsoft.com/office/powerpoint/2010/main" val="2108692706"/>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12759</TotalTime>
  <Words>785</Words>
  <Application>Microsoft Macintosh PowerPoint</Application>
  <PresentationFormat>On-screen Show (4:3)</PresentationFormat>
  <Paragraphs>170</Paragraphs>
  <Slides>31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Encode Sans Normal Black</vt:lpstr>
      <vt:lpstr>Open Sans</vt:lpstr>
      <vt:lpstr>Open Sans Light</vt:lpstr>
      <vt:lpstr>Uni Sans Regular</vt:lpstr>
      <vt:lpstr>Arial</vt:lpstr>
      <vt:lpstr>Calibri</vt:lpstr>
      <vt:lpstr>Lucida Grande</vt:lpstr>
      <vt:lpstr>Custom Design</vt:lpstr>
      <vt:lpstr>1_Custom Design</vt:lpstr>
      <vt:lpstr>PowerPoint Presentation</vt:lpstr>
      <vt:lpstr>CSS342 Data Structures, Algorithms, and Discrete Mathematics (I)</vt:lpstr>
      <vt:lpstr>Logistics</vt:lpstr>
      <vt:lpstr>Binary Tree Traverse</vt:lpstr>
      <vt:lpstr>Binary Tree Traverse</vt:lpstr>
      <vt:lpstr>In-order Traversal</vt:lpstr>
      <vt:lpstr>PowerPoint Presentation</vt:lpstr>
      <vt:lpstr>inorder: Left, Root, Right</vt:lpstr>
      <vt:lpstr>PowerPoint Presentation</vt:lpstr>
      <vt:lpstr>Tree ADT In Java</vt:lpstr>
      <vt:lpstr>Tree ADT In Java</vt:lpstr>
      <vt:lpstr>Why binary tree</vt:lpstr>
      <vt:lpstr>What we have learned so far?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Frequency</vt:lpstr>
      <vt:lpstr>Word Frequency</vt:lpstr>
      <vt:lpstr>Word Frequency</vt:lpstr>
      <vt:lpstr>Word Frequency</vt:lpstr>
      <vt:lpstr>Word Frequency</vt:lpstr>
      <vt:lpstr>“Take-home” Quiz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1058</cp:revision>
  <cp:lastPrinted>2016-02-10T20:19:12Z</cp:lastPrinted>
  <dcterms:created xsi:type="dcterms:W3CDTF">2014-10-14T00:51:43Z</dcterms:created>
  <dcterms:modified xsi:type="dcterms:W3CDTF">2020-11-17T01:30:01Z</dcterms:modified>
</cp:coreProperties>
</file>